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</p:sldMasterIdLst>
  <p:notesMasterIdLst>
    <p:notesMasterId r:id="rId90"/>
  </p:notesMasterIdLst>
  <p:sldIdLst>
    <p:sldId id="256" r:id="rId2"/>
    <p:sldId id="288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6" r:id="rId20"/>
    <p:sldId id="307" r:id="rId21"/>
    <p:sldId id="308" r:id="rId22"/>
    <p:sldId id="309" r:id="rId23"/>
    <p:sldId id="310" r:id="rId24"/>
    <p:sldId id="311" r:id="rId25"/>
    <p:sldId id="343" r:id="rId26"/>
    <p:sldId id="312" r:id="rId27"/>
    <p:sldId id="313" r:id="rId28"/>
    <p:sldId id="314" r:id="rId29"/>
    <p:sldId id="345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287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5" r:id="rId46"/>
    <p:sldId id="266" r:id="rId47"/>
    <p:sldId id="267" r:id="rId48"/>
    <p:sldId id="268" r:id="rId49"/>
    <p:sldId id="344" r:id="rId50"/>
    <p:sldId id="269" r:id="rId51"/>
    <p:sldId id="270" r:id="rId52"/>
    <p:sldId id="271" r:id="rId53"/>
    <p:sldId id="272" r:id="rId54"/>
    <p:sldId id="273" r:id="rId55"/>
    <p:sldId id="274" r:id="rId56"/>
    <p:sldId id="275" r:id="rId57"/>
    <p:sldId id="277" r:id="rId58"/>
    <p:sldId id="276" r:id="rId59"/>
    <p:sldId id="278" r:id="rId60"/>
    <p:sldId id="279" r:id="rId61"/>
    <p:sldId id="280" r:id="rId62"/>
    <p:sldId id="282" r:id="rId63"/>
    <p:sldId id="281" r:id="rId64"/>
    <p:sldId id="283" r:id="rId65"/>
    <p:sldId id="284" r:id="rId66"/>
    <p:sldId id="285" r:id="rId67"/>
    <p:sldId id="286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0B7B"/>
    <a:srgbClr val="A50021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10" d="100"/>
          <a:sy n="110" d="100"/>
        </p:scale>
        <p:origin x="-516" y="-1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gif>
</file>

<file path=ppt/media/image57.gif>
</file>

<file path=ppt/media/image58.png>
</file>

<file path=ppt/media/image59.gif>
</file>

<file path=ppt/media/image6.png>
</file>

<file path=ppt/media/image60.gif>
</file>

<file path=ppt/media/image61.gif>
</file>

<file path=ppt/media/image62.gif>
</file>

<file path=ppt/media/image63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2D0090-0D61-4137-864F-661907726D6A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DECDC-F28F-4164-999B-39DE340AB2D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484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DECDC-F28F-4164-999B-39DE340AB2DA}" type="slidenum">
              <a:rPr lang="ko-KR" altLang="en-US" smtClean="0"/>
              <a:pPr/>
              <a:t>48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DECDC-F28F-4164-999B-39DE340AB2DA}" type="slidenum">
              <a:rPr lang="ko-KR" altLang="en-US" smtClean="0"/>
              <a:pPr/>
              <a:t>49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0BDC-553C-4695-AC07-A4DDAF3D4B09}" type="slidenum">
              <a:rPr lang="ko-KR" altLang="en-US" smtClean="0"/>
              <a:pPr/>
              <a:t>72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0BDC-553C-4695-AC07-A4DDAF3D4B09}" type="slidenum">
              <a:rPr lang="ko-KR" altLang="en-US" smtClean="0"/>
              <a:pPr/>
              <a:t>73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BF021-E0D9-4F15-960A-2616E8EA96F3}" type="datetimeFigureOut">
              <a:rPr lang="ko-KR" altLang="en-US" smtClean="0"/>
              <a:pPr/>
              <a:t>2015-03-30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F10F4-3B2F-452C-8FE1-30372C104E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gif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gi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gif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gif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gif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gi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99187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107504" y="620688"/>
            <a:ext cx="8784976" cy="5239524"/>
            <a:chOff x="107504" y="620688"/>
            <a:chExt cx="8784976" cy="5239524"/>
          </a:xfrm>
        </p:grpSpPr>
        <p:sp>
          <p:nvSpPr>
            <p:cNvPr id="2" name="직사각형 1"/>
            <p:cNvSpPr/>
            <p:nvPr/>
          </p:nvSpPr>
          <p:spPr>
            <a:xfrm>
              <a:off x="107504" y="620688"/>
              <a:ext cx="8784976" cy="3016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[Lecture Note] </a:t>
              </a:r>
              <a:r>
                <a:rPr lang="en-US" altLang="ko-KR" sz="1600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2015 </a:t>
              </a:r>
              <a:r>
                <a:rPr lang="en-US" altLang="ko-KR" sz="1600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Spring Semester</a:t>
              </a:r>
            </a:p>
            <a:p>
              <a:r>
                <a:rPr lang="en-US" altLang="ko-KR" sz="10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/>
              </a:r>
              <a:br>
                <a:rPr lang="en-US" altLang="ko-KR" sz="10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</a:br>
              <a:endParaRPr lang="en-US" altLang="ko-KR" sz="1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 algn="ctr"/>
              <a:endParaRPr lang="en-US" altLang="ko-KR" sz="28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 algn="ctr"/>
              <a:r>
                <a:rPr lang="en-US" altLang="ko-KR" sz="28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/>
              </a:r>
              <a:br>
                <a:rPr lang="en-US" altLang="ko-KR" sz="28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</a:br>
              <a:r>
                <a:rPr lang="ko-KR" altLang="en-US" sz="32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컴퓨터 시스템 개론</a:t>
              </a:r>
              <a:endParaRPr lang="en-US" altLang="ko-KR" sz="32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 algn="ctr"/>
              <a:endPara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 algn="ctr"/>
              <a:r>
                <a:rPr lang="en-US" altLang="ko-KR" sz="24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(</a:t>
              </a:r>
              <a:r>
                <a:rPr lang="en-US" altLang="ko-KR" sz="24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Introduction</a:t>
              </a:r>
              <a:r>
                <a:rPr lang="ko-KR" altLang="en-US" sz="24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  <a:r>
                <a:rPr lang="en-US" altLang="ko-KR" sz="24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to Computer </a:t>
              </a:r>
              <a:r>
                <a:rPr lang="en-US" altLang="ko-KR" sz="24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Systems)</a:t>
              </a:r>
              <a:r>
                <a:rPr lang="en-US" altLang="ko-KR" sz="24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/>
              </a:r>
              <a:br>
                <a:rPr lang="en-US" altLang="ko-KR" sz="24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</a:br>
              <a:endParaRPr lang="ko-KR" altLang="en-US" sz="2400" dirty="0">
                <a:solidFill>
                  <a:srgbClr val="7030A0"/>
                </a:solidFill>
              </a:endParaRPr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7944" y="3359899"/>
              <a:ext cx="4445000" cy="2500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39552" y="980728"/>
            <a:ext cx="8064896" cy="4801314"/>
            <a:chOff x="539552" y="980728"/>
            <a:chExt cx="8064896" cy="4801314"/>
          </a:xfrm>
        </p:grpSpPr>
        <p:sp>
          <p:nvSpPr>
            <p:cNvPr id="2" name="직사각형 1"/>
            <p:cNvSpPr/>
            <p:nvPr/>
          </p:nvSpPr>
          <p:spPr>
            <a:xfrm>
              <a:off x="539552" y="980728"/>
              <a:ext cx="8064896" cy="48013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- 1834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</a:t>
              </a:r>
              <a:r>
                <a:rPr lang="en-US" altLang="ko-KR" dirty="0">
                  <a:solidFill>
                    <a:srgbClr val="C00000"/>
                  </a:solidFill>
                  <a:latin typeface="휴먼엑스포" pitchFamily="18" charset="-127"/>
                  <a:ea typeface="휴먼엑스포" pitchFamily="18" charset="-127"/>
                </a:rPr>
                <a:t>Analytical Engine 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고안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: Charles Babbage</a:t>
              </a:r>
            </a:p>
            <a:p>
              <a:pPr>
                <a:lnSpc>
                  <a:spcPct val="200000"/>
                </a:lnSpc>
              </a:pPr>
              <a:r>
                <a:rPr lang="ko-KR" altLang="en-US" dirty="0" smtClean="0"/>
                <a:t>    현대의 </a:t>
              </a:r>
              <a:r>
                <a:rPr lang="ko-KR" altLang="en-US" dirty="0"/>
                <a:t>컴퓨터와 같은 개념을 갖는 기계</a:t>
              </a:r>
            </a:p>
            <a:p>
              <a:endParaRPr lang="en-US" altLang="ko-KR" dirty="0" smtClean="0"/>
            </a:p>
            <a:p>
              <a:endParaRPr lang="en-US" altLang="ko-KR" dirty="0"/>
            </a:p>
            <a:p>
              <a:endParaRPr lang="en-US" altLang="ko-KR" dirty="0" smtClean="0"/>
            </a:p>
            <a:p>
              <a:endParaRPr lang="ko-KR" altLang="en-US" dirty="0"/>
            </a:p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Ada Augusta King, Lady Lovelace(1815-1851) </a:t>
              </a:r>
              <a:endPara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 시인 </a:t>
              </a:r>
              <a:r>
                <a:rPr lang="en-US" altLang="ko-KR" dirty="0"/>
                <a:t>Byron</a:t>
              </a:r>
              <a:r>
                <a:rPr lang="ko-KR" altLang="en-US" dirty="0"/>
                <a:t>의 딸로 최초의 프로그래머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 smtClean="0"/>
                <a:t>    1842</a:t>
              </a:r>
              <a:r>
                <a:rPr lang="ko-KR" altLang="en-US" dirty="0"/>
                <a:t>년 오늘날 컴퓨터의 원형이 </a:t>
              </a:r>
              <a:r>
                <a:rPr lang="ko-KR" altLang="en-US" dirty="0" smtClean="0"/>
                <a:t>된 해석기관에 </a:t>
              </a:r>
              <a:r>
                <a:rPr lang="ko-KR" altLang="en-US" dirty="0"/>
                <a:t>관한 책</a:t>
              </a:r>
              <a:r>
                <a:rPr lang="en-US" altLang="ko-KR" dirty="0"/>
                <a:t>,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/>
                <a:t>   </a:t>
              </a:r>
              <a:r>
                <a:rPr lang="en-US" altLang="ko-KR" dirty="0" smtClean="0"/>
                <a:t>    “</a:t>
              </a:r>
              <a:r>
                <a:rPr lang="ko-KR" altLang="en-US" dirty="0" err="1"/>
                <a:t>배비지의</a:t>
              </a:r>
              <a:r>
                <a:rPr lang="ko-KR" altLang="en-US" dirty="0"/>
                <a:t> 해석기관에 대한 분석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     </a:t>
              </a:r>
              <a:r>
                <a:rPr lang="ko-KR" altLang="en-US" dirty="0" smtClean="0"/>
                <a:t>         </a:t>
              </a:r>
              <a:r>
                <a:rPr lang="en-US" altLang="ko-KR" dirty="0" smtClean="0"/>
                <a:t>(</a:t>
              </a:r>
              <a:r>
                <a:rPr lang="en-US" altLang="ko-KR" dirty="0"/>
                <a:t>Observations on Mr. </a:t>
              </a:r>
              <a:r>
                <a:rPr lang="en-US" altLang="ko-KR" dirty="0" smtClean="0"/>
                <a:t>Babbage’s </a:t>
              </a:r>
              <a:r>
                <a:rPr lang="en-US" altLang="ko-KR" dirty="0"/>
                <a:t>Analytical Engine</a:t>
              </a:r>
              <a:r>
                <a:rPr lang="en-US" altLang="ko-KR" dirty="0" smtClean="0"/>
                <a:t>)” </a:t>
              </a:r>
              <a:r>
                <a:rPr lang="ko-KR" altLang="en-US" dirty="0" smtClean="0"/>
                <a:t>출간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en-US" altLang="ko-KR" dirty="0"/>
                <a:t> </a:t>
              </a:r>
              <a:r>
                <a:rPr lang="en-US" altLang="ko-KR" dirty="0" smtClean="0"/>
                <a:t>          → </a:t>
              </a:r>
              <a:r>
                <a:rPr lang="ko-KR" altLang="en-US" b="1" dirty="0">
                  <a:solidFill>
                    <a:srgbClr val="00B0F0"/>
                  </a:solidFill>
                </a:rPr>
                <a:t>현대 컴퓨터 프로그래밍 역사의 기원</a:t>
              </a:r>
              <a:endParaRPr lang="en-US" altLang="ko-KR" b="1" dirty="0" smtClean="0">
                <a:solidFill>
                  <a:srgbClr val="00B0F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dirty="0"/>
                <a:t> </a:t>
              </a:r>
              <a:r>
                <a:rPr lang="en-US" altLang="ko-KR" dirty="0" smtClean="0"/>
                <a:t>              : </a:t>
              </a:r>
              <a:r>
                <a:rPr lang="ko-KR" altLang="en-US" dirty="0" smtClean="0"/>
                <a:t>프로그래밍의</a:t>
              </a:r>
              <a:r>
                <a:rPr lang="en-US" altLang="ko-KR" dirty="0" smtClean="0"/>
                <a:t> </a:t>
              </a:r>
              <a:r>
                <a:rPr lang="ko-KR" altLang="en-US" dirty="0" smtClean="0"/>
                <a:t>기초 개념 고안</a:t>
              </a:r>
              <a:r>
                <a:rPr lang="en-US" altLang="ko-KR" dirty="0" smtClean="0"/>
                <a:t>(loop, subroutine, jump, if </a:t>
              </a:r>
              <a:r>
                <a:rPr lang="ko-KR" altLang="en-US" dirty="0" smtClean="0"/>
                <a:t>등</a:t>
              </a:r>
              <a:r>
                <a:rPr lang="en-US" altLang="ko-KR" dirty="0" smtClean="0"/>
                <a:t>)</a:t>
              </a:r>
              <a:endParaRPr lang="ko-KR" altLang="en-US" dirty="0"/>
            </a:p>
          </p:txBody>
        </p:sp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340768"/>
              <a:ext cx="2243137" cy="2292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684076" y="1052736"/>
            <a:ext cx="67682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  <a:latin typeface="+mn-ea"/>
              </a:rPr>
              <a:t>Charles Babbage</a:t>
            </a:r>
            <a:r>
              <a:rPr lang="ko-KR" altLang="en-US" dirty="0">
                <a:solidFill>
                  <a:srgbClr val="00B0F0"/>
                </a:solidFill>
                <a:latin typeface="+mn-ea"/>
              </a:rPr>
              <a:t>의 </a:t>
            </a:r>
            <a:r>
              <a:rPr lang="en-US" altLang="ko-KR" dirty="0">
                <a:solidFill>
                  <a:srgbClr val="00B0F0"/>
                </a:solidFill>
                <a:latin typeface="+mn-ea"/>
              </a:rPr>
              <a:t>analytical engine </a:t>
            </a:r>
            <a:r>
              <a:rPr lang="ko-KR" altLang="en-US" dirty="0">
                <a:solidFill>
                  <a:srgbClr val="00B0F0"/>
                </a:solidFill>
                <a:latin typeface="+mn-ea"/>
              </a:rPr>
              <a:t>개념도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529" y="1916112"/>
            <a:ext cx="5621337" cy="303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014063" y="116632"/>
            <a:ext cx="11350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/>
          <p:cNvGrpSpPr/>
          <p:nvPr/>
        </p:nvGrpSpPr>
        <p:grpSpPr>
          <a:xfrm>
            <a:off x="344592" y="764704"/>
            <a:ext cx="8640960" cy="5371604"/>
            <a:chOff x="344592" y="764704"/>
            <a:chExt cx="8640960" cy="5371604"/>
          </a:xfrm>
        </p:grpSpPr>
        <p:sp>
          <p:nvSpPr>
            <p:cNvPr id="2" name="직사각형 1"/>
            <p:cNvSpPr/>
            <p:nvPr/>
          </p:nvSpPr>
          <p:spPr>
            <a:xfrm>
              <a:off x="344592" y="764704"/>
              <a:ext cx="8640960" cy="32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- 1890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미국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Herman Hollerith </a:t>
              </a:r>
            </a:p>
            <a:p>
              <a:endParaRPr lang="en-US" altLang="ko-KR" dirty="0" smtClean="0"/>
            </a:p>
            <a:p>
              <a:r>
                <a:rPr lang="en-US" altLang="ko-KR" dirty="0" smtClean="0"/>
                <a:t>   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Punch </a:t>
              </a:r>
              <a:r>
                <a:rPr lang="en-US" altLang="ko-KR" b="1" dirty="0">
                  <a:solidFill>
                    <a:srgbClr val="C00000"/>
                  </a:solidFill>
                </a:rPr>
                <a:t>Card System </a:t>
              </a:r>
              <a:r>
                <a:rPr lang="ko-KR" altLang="en-US" dirty="0" smtClean="0"/>
                <a:t>발명</a:t>
              </a:r>
              <a:endParaRPr lang="en-US" altLang="ko-KR" dirty="0" smtClean="0"/>
            </a:p>
            <a:p>
              <a:pPr lvl="1">
                <a:lnSpc>
                  <a:spcPct val="150000"/>
                </a:lnSpc>
              </a:pPr>
              <a:r>
                <a:rPr lang="ko-KR" altLang="en-US" sz="2000" dirty="0" smtClean="0">
                  <a:latin typeface="Verdana" pitchFamily="34" charset="0"/>
                </a:rPr>
                <a:t> ◦ 미국에서 </a:t>
              </a:r>
              <a:r>
                <a:rPr lang="en-US" altLang="ko-KR" sz="2000" dirty="0">
                  <a:latin typeface="Verdana" pitchFamily="34" charset="0"/>
                </a:rPr>
                <a:t>10</a:t>
              </a:r>
              <a:r>
                <a:rPr lang="ko-KR" altLang="en-US" sz="2000" dirty="0">
                  <a:latin typeface="Verdana" pitchFamily="34" charset="0"/>
                </a:rPr>
                <a:t>년마다 실시하는 </a:t>
              </a:r>
              <a:r>
                <a:rPr lang="ko-KR" altLang="en-US" sz="2000" dirty="0" smtClean="0">
                  <a:latin typeface="Verdana" pitchFamily="34" charset="0"/>
                </a:rPr>
                <a:t>인구조사 자료를 </a:t>
              </a:r>
              <a:r>
                <a:rPr lang="ko-KR" altLang="en-US" sz="2000" dirty="0">
                  <a:latin typeface="Verdana" pitchFamily="34" charset="0"/>
                </a:rPr>
                <a:t>처리하기 위한 기계</a:t>
              </a:r>
            </a:p>
            <a:p>
              <a:pPr lvl="1">
                <a:lnSpc>
                  <a:spcPct val="150000"/>
                </a:lnSpc>
              </a:pPr>
              <a:r>
                <a:rPr lang="ko-KR" altLang="en-US" sz="2000" dirty="0" smtClean="0">
                  <a:latin typeface="Verdana" pitchFamily="34" charset="0"/>
                </a:rPr>
                <a:t> </a:t>
              </a:r>
              <a:r>
                <a:rPr lang="ko-KR" altLang="en-US" sz="2000" dirty="0">
                  <a:latin typeface="Verdana" pitchFamily="34" charset="0"/>
                </a:rPr>
                <a:t>◦ </a:t>
              </a:r>
              <a:r>
                <a:rPr lang="ko-KR" altLang="en-US" sz="2000" dirty="0" smtClean="0">
                  <a:latin typeface="Verdana" pitchFamily="34" charset="0"/>
                </a:rPr>
                <a:t>천공기</a:t>
              </a:r>
              <a:r>
                <a:rPr lang="en-US" altLang="ko-KR" sz="2000" dirty="0">
                  <a:latin typeface="Verdana" pitchFamily="34" charset="0"/>
                </a:rPr>
                <a:t>, </a:t>
              </a:r>
              <a:r>
                <a:rPr lang="ko-KR" altLang="en-US" sz="2000" dirty="0">
                  <a:latin typeface="Verdana" pitchFamily="34" charset="0"/>
                </a:rPr>
                <a:t>분류기</a:t>
              </a:r>
              <a:r>
                <a:rPr lang="en-US" altLang="ko-KR" sz="2000" dirty="0">
                  <a:latin typeface="Verdana" pitchFamily="34" charset="0"/>
                </a:rPr>
                <a:t>, </a:t>
              </a:r>
              <a:r>
                <a:rPr lang="ko-KR" altLang="en-US" sz="2000" dirty="0">
                  <a:latin typeface="Verdana" pitchFamily="34" charset="0"/>
                </a:rPr>
                <a:t>집계기</a:t>
              </a:r>
              <a:r>
                <a:rPr lang="en-US" altLang="ko-KR" sz="2000" dirty="0">
                  <a:latin typeface="Verdana" pitchFamily="34" charset="0"/>
                </a:rPr>
                <a:t>, </a:t>
              </a:r>
              <a:r>
                <a:rPr lang="ko-KR" altLang="en-US" sz="2000" dirty="0" err="1">
                  <a:latin typeface="Verdana" pitchFamily="34" charset="0"/>
                </a:rPr>
                <a:t>제표기</a:t>
              </a:r>
              <a:r>
                <a:rPr lang="ko-KR" altLang="en-US" sz="2000" dirty="0">
                  <a:latin typeface="Verdana" pitchFamily="34" charset="0"/>
                </a:rPr>
                <a:t> </a:t>
              </a:r>
              <a:r>
                <a:rPr lang="ko-KR" altLang="en-US" sz="2000" dirty="0" smtClean="0">
                  <a:latin typeface="Verdana" pitchFamily="34" charset="0"/>
                </a:rPr>
                <a:t>등으로 </a:t>
              </a:r>
              <a:r>
                <a:rPr lang="ko-KR" altLang="en-US" sz="2000" dirty="0">
                  <a:latin typeface="Verdana" pitchFamily="34" charset="0"/>
                </a:rPr>
                <a:t>구성</a:t>
              </a:r>
            </a:p>
            <a:p>
              <a:pPr lvl="1">
                <a:lnSpc>
                  <a:spcPct val="150000"/>
                </a:lnSpc>
              </a:pPr>
              <a:r>
                <a:rPr lang="en-US" altLang="ko-KR" sz="2000" dirty="0" smtClean="0">
                  <a:latin typeface="Verdana" pitchFamily="34" charset="0"/>
                </a:rPr>
                <a:t> </a:t>
              </a:r>
              <a:r>
                <a:rPr lang="ko-KR" altLang="en-US" sz="2000" dirty="0">
                  <a:latin typeface="Verdana" pitchFamily="34" charset="0"/>
                </a:rPr>
                <a:t>◦ </a:t>
              </a:r>
              <a:r>
                <a:rPr lang="en-US" altLang="ko-KR" sz="2000" dirty="0" smtClean="0">
                  <a:latin typeface="Verdana" pitchFamily="34" charset="0"/>
                </a:rPr>
                <a:t>10</a:t>
              </a:r>
              <a:r>
                <a:rPr lang="ko-KR" altLang="en-US" sz="2000" dirty="0">
                  <a:latin typeface="Verdana" pitchFamily="34" charset="0"/>
                </a:rPr>
                <a:t>회</a:t>
              </a:r>
              <a:r>
                <a:rPr lang="en-US" altLang="ko-KR" sz="2000" dirty="0">
                  <a:latin typeface="Verdana" pitchFamily="34" charset="0"/>
                </a:rPr>
                <a:t>(1880), 11</a:t>
              </a:r>
              <a:r>
                <a:rPr lang="ko-KR" altLang="en-US" sz="2000" dirty="0">
                  <a:latin typeface="Verdana" pitchFamily="34" charset="0"/>
                </a:rPr>
                <a:t>회</a:t>
              </a:r>
              <a:r>
                <a:rPr lang="en-US" altLang="ko-KR" sz="2000" dirty="0">
                  <a:latin typeface="Verdana" pitchFamily="34" charset="0"/>
                </a:rPr>
                <a:t>(1890) </a:t>
              </a:r>
              <a:r>
                <a:rPr lang="ko-KR" altLang="en-US" sz="2000" dirty="0" smtClean="0">
                  <a:latin typeface="Verdana" pitchFamily="34" charset="0"/>
                </a:rPr>
                <a:t>인구조사 결과를 </a:t>
              </a:r>
              <a:r>
                <a:rPr lang="en-US" altLang="ko-KR" sz="2000" dirty="0">
                  <a:latin typeface="Verdana" pitchFamily="34" charset="0"/>
                </a:rPr>
                <a:t>3</a:t>
              </a:r>
              <a:r>
                <a:rPr lang="ko-KR" altLang="en-US" sz="2000" dirty="0">
                  <a:latin typeface="Verdana" pitchFamily="34" charset="0"/>
                </a:rPr>
                <a:t>년 정도에 완료</a:t>
              </a:r>
            </a:p>
            <a:p>
              <a:pPr lvl="1">
                <a:lnSpc>
                  <a:spcPct val="150000"/>
                </a:lnSpc>
              </a:pPr>
              <a:r>
                <a:rPr lang="en-US" altLang="ko-KR" sz="2000" dirty="0" smtClean="0">
                  <a:latin typeface="Verdana" pitchFamily="34" charset="0"/>
                </a:rPr>
                <a:t> </a:t>
              </a:r>
              <a:r>
                <a:rPr lang="ko-KR" altLang="en-US" sz="2000" dirty="0">
                  <a:latin typeface="Verdana" pitchFamily="34" charset="0"/>
                </a:rPr>
                <a:t>◦ </a:t>
              </a:r>
              <a:r>
                <a:rPr lang="en-US" altLang="ko-KR" sz="2000" dirty="0" smtClean="0">
                  <a:latin typeface="Verdana" pitchFamily="34" charset="0"/>
                </a:rPr>
                <a:t>Hollerith</a:t>
              </a:r>
              <a:r>
                <a:rPr lang="ko-KR" altLang="en-US" sz="2000" dirty="0">
                  <a:latin typeface="Verdana" pitchFamily="34" charset="0"/>
                </a:rPr>
                <a:t>의 회사 설립 </a:t>
              </a:r>
              <a:endParaRPr lang="en-US" altLang="ko-KR" sz="2000" dirty="0" smtClean="0">
                <a:latin typeface="Verdana" pitchFamily="34" charset="0"/>
              </a:endParaRPr>
            </a:p>
            <a:p>
              <a:pPr lvl="1">
                <a:lnSpc>
                  <a:spcPct val="150000"/>
                </a:lnSpc>
              </a:pPr>
              <a:r>
                <a:rPr lang="en-US" altLang="ko-KR" sz="2000" dirty="0">
                  <a:latin typeface="Verdana" pitchFamily="34" charset="0"/>
                </a:rPr>
                <a:t> </a:t>
              </a:r>
              <a:r>
                <a:rPr lang="en-US" altLang="ko-KR" sz="2000" dirty="0" smtClean="0">
                  <a:latin typeface="Verdana" pitchFamily="34" charset="0"/>
                </a:rPr>
                <a:t>     -&gt; </a:t>
              </a:r>
              <a:r>
                <a:rPr lang="ko-KR" altLang="en-US" sz="2000" dirty="0">
                  <a:latin typeface="Verdana" pitchFamily="34" charset="0"/>
                </a:rPr>
                <a:t>오늘날의 </a:t>
              </a:r>
              <a:r>
                <a:rPr lang="en-US" altLang="ko-KR" sz="2000" b="1" dirty="0">
                  <a:solidFill>
                    <a:srgbClr val="C00000"/>
                  </a:solidFill>
                  <a:latin typeface="Verdana" pitchFamily="34" charset="0"/>
                </a:rPr>
                <a:t>IBM</a:t>
              </a:r>
              <a:r>
                <a:rPr lang="ko-KR" altLang="en-US" sz="2000" dirty="0">
                  <a:latin typeface="Verdana" pitchFamily="34" charset="0"/>
                </a:rPr>
                <a:t>으로 </a:t>
              </a:r>
              <a:r>
                <a:rPr lang="ko-KR" altLang="en-US" sz="2000" dirty="0" smtClean="0">
                  <a:latin typeface="Verdana" pitchFamily="34" charset="0"/>
                </a:rPr>
                <a:t>성장</a:t>
              </a:r>
              <a:endParaRPr lang="ko-KR" altLang="en-US" dirty="0"/>
            </a:p>
          </p:txBody>
        </p:sp>
        <p:pic>
          <p:nvPicPr>
            <p:cNvPr id="8194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652" y="3996358"/>
              <a:ext cx="1822450" cy="21399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9751" y="3996358"/>
              <a:ext cx="3283503" cy="20969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196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2603" y="3717032"/>
              <a:ext cx="3095878" cy="19837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83568" y="836712"/>
            <a:ext cx="7295567" cy="4383820"/>
            <a:chOff x="735720" y="880405"/>
            <a:chExt cx="7295567" cy="4383820"/>
          </a:xfrm>
        </p:grpSpPr>
        <p:sp>
          <p:nvSpPr>
            <p:cNvPr id="2" name="직사각형 1"/>
            <p:cNvSpPr/>
            <p:nvPr/>
          </p:nvSpPr>
          <p:spPr>
            <a:xfrm>
              <a:off x="735720" y="880405"/>
              <a:ext cx="6552728" cy="42473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- 1938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ABC computer</a:t>
              </a:r>
            </a:p>
            <a:p>
              <a:pPr>
                <a:lnSpc>
                  <a:spcPct val="200000"/>
                </a:lnSpc>
              </a:pPr>
              <a:r>
                <a:rPr lang="ko-KR" altLang="en-US" dirty="0" smtClean="0"/>
                <a:t>   </a:t>
              </a:r>
              <a:r>
                <a:rPr lang="ko-KR" altLang="en-US" dirty="0" smtClean="0">
                  <a:latin typeface="Verdana" pitchFamily="34" charset="0"/>
                </a:rPr>
                <a:t>◦</a:t>
              </a:r>
              <a:r>
                <a:rPr lang="ko-KR" altLang="en-US" dirty="0" smtClean="0"/>
                <a:t> 미국 </a:t>
              </a:r>
              <a:r>
                <a:rPr lang="en-US" altLang="ko-KR" dirty="0" smtClean="0"/>
                <a:t>Iowa </a:t>
              </a:r>
              <a:r>
                <a:rPr lang="ko-KR" altLang="en-US" dirty="0" smtClean="0"/>
                <a:t>주립대 </a:t>
              </a:r>
              <a:r>
                <a:rPr lang="en-US" altLang="ko-KR" dirty="0"/>
                <a:t>J. </a:t>
              </a:r>
              <a:r>
                <a:rPr lang="en-US" altLang="ko-KR" dirty="0" err="1"/>
                <a:t>Atanasoff</a:t>
              </a:r>
              <a:r>
                <a:rPr lang="ko-KR" altLang="en-US" dirty="0"/>
                <a:t>와 </a:t>
              </a:r>
              <a:r>
                <a:rPr lang="en-US" altLang="ko-KR" dirty="0"/>
                <a:t>C. Berry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</a:t>
              </a:r>
              <a:r>
                <a:rPr lang="ko-KR" altLang="en-US" dirty="0" smtClean="0">
                  <a:latin typeface="Verdana" pitchFamily="34" charset="0"/>
                </a:rPr>
                <a:t>◦</a:t>
              </a:r>
              <a:r>
                <a:rPr lang="ko-KR" altLang="en-US" dirty="0" smtClean="0"/>
                <a:t> 최초의 </a:t>
              </a:r>
              <a:r>
                <a:rPr lang="ko-KR" altLang="en-US" dirty="0"/>
                <a:t>전자식 디지털 </a:t>
              </a:r>
              <a:r>
                <a:rPr lang="ko-KR" altLang="en-US" dirty="0" smtClean="0"/>
                <a:t>컴퓨터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r>
                <a:rPr lang="en-US" altLang="ko-KR" dirty="0" smtClean="0">
                  <a:latin typeface="굴림" pitchFamily="50" charset="-127"/>
                </a:rPr>
                <a:t>                </a:t>
              </a:r>
              <a:r>
                <a:rPr lang="en-US" altLang="ko-KR" dirty="0" err="1" smtClean="0">
                  <a:latin typeface="굴림" pitchFamily="50" charset="-127"/>
                </a:rPr>
                <a:t>Anatasoff</a:t>
              </a:r>
              <a:endParaRPr lang="ko-KR" altLang="en-US" dirty="0"/>
            </a:p>
          </p:txBody>
        </p:sp>
        <p:pic>
          <p:nvPicPr>
            <p:cNvPr id="9218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3832" y="2824621"/>
              <a:ext cx="1950664" cy="1800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219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8024" y="2636912"/>
              <a:ext cx="3243263" cy="2627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396467" y="886867"/>
            <a:ext cx="8748464" cy="5040498"/>
            <a:chOff x="422607" y="839943"/>
            <a:chExt cx="8748464" cy="5040498"/>
          </a:xfrm>
        </p:grpSpPr>
        <p:sp>
          <p:nvSpPr>
            <p:cNvPr id="2" name="직사각형 1"/>
            <p:cNvSpPr/>
            <p:nvPr/>
          </p:nvSpPr>
          <p:spPr>
            <a:xfrm>
              <a:off x="422607" y="839943"/>
              <a:ext cx="8748464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1944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H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arvard</a:t>
              </a:r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MARK-I</a:t>
              </a:r>
            </a:p>
            <a:p>
              <a:endParaRPr lang="en-US" altLang="ko-KR" dirty="0" smtClean="0"/>
            </a:p>
            <a:p>
              <a:r>
                <a:rPr lang="en-US" altLang="ko-KR" dirty="0"/>
                <a:t> </a:t>
              </a:r>
              <a:r>
                <a:rPr lang="en-US" altLang="ko-KR" dirty="0" smtClean="0"/>
                <a:t>   </a:t>
              </a:r>
              <a:r>
                <a:rPr lang="ko-KR" altLang="en-US" dirty="0" smtClean="0"/>
                <a:t>◦ 미국 </a:t>
              </a:r>
              <a:r>
                <a:rPr lang="en-US" altLang="ko-KR" dirty="0"/>
                <a:t>Harvard </a:t>
              </a:r>
              <a:r>
                <a:rPr lang="ko-KR" altLang="en-US" dirty="0"/>
                <a:t>대학의 </a:t>
              </a:r>
              <a:r>
                <a:rPr lang="en-US" altLang="ko-KR" dirty="0"/>
                <a:t>H. Aiken </a:t>
              </a:r>
              <a:r>
                <a:rPr lang="ko-KR" altLang="en-US" dirty="0"/>
                <a:t>교수와</a:t>
              </a:r>
              <a:r>
                <a:rPr lang="en-US" altLang="ko-KR" dirty="0"/>
                <a:t> IBM </a:t>
              </a:r>
              <a:r>
                <a:rPr lang="ko-KR" altLang="en-US" dirty="0"/>
                <a:t>합작으로 </a:t>
              </a:r>
              <a:r>
                <a:rPr lang="ko-KR" altLang="en-US" dirty="0" smtClean="0"/>
                <a:t>제작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 ◦ 최초의 </a:t>
              </a:r>
              <a:r>
                <a:rPr lang="ko-KR" altLang="en-US" dirty="0"/>
                <a:t>자동 계산기</a:t>
              </a:r>
              <a:r>
                <a:rPr lang="en-US" altLang="ko-KR" dirty="0"/>
                <a:t>, </a:t>
              </a:r>
              <a:r>
                <a:rPr lang="ko-KR" altLang="en-US" dirty="0"/>
                <a:t>길이 </a:t>
              </a:r>
              <a:r>
                <a:rPr lang="en-US" altLang="ko-KR" dirty="0"/>
                <a:t>17m, </a:t>
              </a:r>
              <a:r>
                <a:rPr lang="ko-KR" altLang="en-US" dirty="0"/>
                <a:t>높이 </a:t>
              </a:r>
              <a:r>
                <a:rPr lang="en-US" altLang="ko-KR" dirty="0"/>
                <a:t>2.4m</a:t>
              </a:r>
              <a:r>
                <a:rPr lang="en-US" altLang="ko-KR" dirty="0" smtClean="0"/>
                <a:t>, </a:t>
              </a:r>
              <a:r>
                <a:rPr lang="en-US" altLang="ko-KR" dirty="0"/>
                <a:t>100</a:t>
              </a:r>
              <a:r>
                <a:rPr lang="ko-KR" altLang="en-US" dirty="0"/>
                <a:t>만개의 진공관 </a:t>
              </a:r>
              <a:r>
                <a:rPr lang="ko-KR" altLang="en-US" dirty="0" smtClean="0"/>
                <a:t>사용</a:t>
              </a:r>
              <a:endParaRPr lang="en-US" altLang="ko-KR" dirty="0"/>
            </a:p>
          </p:txBody>
        </p:sp>
        <p:pic>
          <p:nvPicPr>
            <p:cNvPr id="1024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2532715"/>
              <a:ext cx="3919537" cy="2017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43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3734141"/>
              <a:ext cx="3816350" cy="2146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23528" y="836712"/>
            <a:ext cx="830610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1.3.2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현대식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컴퓨터의 출현과 그 이후의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시대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- 1945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John von Neumann 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 smtClean="0">
                <a:solidFill>
                  <a:srgbClr val="C00000"/>
                </a:solidFill>
                <a:latin typeface="Verdana" pitchFamily="34" charset="0"/>
              </a:rPr>
              <a:t>  </a:t>
            </a:r>
            <a:r>
              <a:rPr lang="ko-KR" altLang="en-US" dirty="0" smtClean="0"/>
              <a:t>◦</a:t>
            </a:r>
            <a:r>
              <a:rPr lang="ko-KR" altLang="en-US" b="1" dirty="0" smtClean="0">
                <a:solidFill>
                  <a:srgbClr val="C00000"/>
                </a:solidFill>
                <a:latin typeface="Verdana" pitchFamily="34" charset="0"/>
              </a:rPr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프로그램 </a:t>
            </a:r>
            <a:r>
              <a:rPr lang="ko-KR" altLang="en-US" b="1" dirty="0">
                <a:solidFill>
                  <a:srgbClr val="C00000"/>
                </a:solidFill>
              </a:rPr>
              <a:t>내장 방식 개념</a:t>
            </a:r>
            <a:r>
              <a:rPr lang="en-US" altLang="ko-KR" dirty="0"/>
              <a:t>(</a:t>
            </a:r>
            <a:r>
              <a:rPr lang="en-US" altLang="ko-KR" b="1" dirty="0">
                <a:solidFill>
                  <a:srgbClr val="C00000"/>
                </a:solidFill>
              </a:rPr>
              <a:t>Stored program concept</a:t>
            </a:r>
            <a:r>
              <a:rPr lang="en-US" altLang="ko-KR" dirty="0"/>
              <a:t>) </a:t>
            </a:r>
            <a:r>
              <a:rPr lang="ko-KR" altLang="en-US" dirty="0" smtClean="0">
                <a:latin typeface="Verdana" pitchFamily="34" charset="0"/>
              </a:rPr>
              <a:t>발표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- 1946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ENIAC(E</a:t>
            </a:r>
            <a:r>
              <a:rPr lang="en-US" altLang="ko-KR" dirty="0" smtClean="0">
                <a:solidFill>
                  <a:srgbClr val="00B0F0"/>
                </a:solidFill>
                <a:latin typeface="휴먼엑스포" pitchFamily="18" charset="-127"/>
                <a:ea typeface="휴먼엑스포" pitchFamily="18" charset="-127"/>
              </a:rPr>
              <a:t>lectronic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N</a:t>
            </a:r>
            <a:r>
              <a:rPr lang="en-US" altLang="ko-KR" dirty="0">
                <a:solidFill>
                  <a:srgbClr val="00B0F0"/>
                </a:solidFill>
                <a:latin typeface="휴먼엑스포" pitchFamily="18" charset="-127"/>
                <a:ea typeface="휴먼엑스포" pitchFamily="18" charset="-127"/>
              </a:rPr>
              <a:t>umerical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I</a:t>
            </a:r>
            <a:r>
              <a:rPr lang="en-US" altLang="ko-KR" dirty="0">
                <a:solidFill>
                  <a:srgbClr val="00B0F0"/>
                </a:solidFill>
                <a:latin typeface="휴먼엑스포" pitchFamily="18" charset="-127"/>
                <a:ea typeface="휴먼엑스포" pitchFamily="18" charset="-127"/>
              </a:rPr>
              <a:t>ntegrator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A</a:t>
            </a:r>
            <a:r>
              <a:rPr lang="en-US" altLang="ko-KR" dirty="0">
                <a:solidFill>
                  <a:srgbClr val="00B0F0"/>
                </a:solidFill>
                <a:latin typeface="휴먼엑스포" pitchFamily="18" charset="-127"/>
                <a:ea typeface="휴먼엑스포" pitchFamily="18" charset="-127"/>
              </a:rPr>
              <a:t>nd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C</a:t>
            </a:r>
            <a:r>
              <a:rPr lang="en-US" altLang="ko-KR" dirty="0" smtClean="0">
                <a:solidFill>
                  <a:srgbClr val="00B0F0"/>
                </a:solidFill>
                <a:latin typeface="휴먼엑스포" pitchFamily="18" charset="-127"/>
                <a:ea typeface="휴먼엑스포" pitchFamily="18" charset="-127"/>
              </a:rPr>
              <a:t>alculator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)</a:t>
            </a:r>
            <a:endParaRPr lang="ko-KR" altLang="en-US" dirty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</a:t>
            </a:r>
            <a:r>
              <a:rPr lang="ko-KR" altLang="en-US" dirty="0" smtClean="0"/>
              <a:t>◦ </a:t>
            </a:r>
            <a:r>
              <a:rPr lang="ko-KR" altLang="en-US" dirty="0" smtClean="0">
                <a:latin typeface="Verdana" pitchFamily="34" charset="0"/>
              </a:rPr>
              <a:t>미국 </a:t>
            </a:r>
            <a:r>
              <a:rPr lang="en-US" altLang="ko-KR" dirty="0">
                <a:latin typeface="Verdana" pitchFamily="34" charset="0"/>
              </a:rPr>
              <a:t>Pennsylvania </a:t>
            </a:r>
            <a:r>
              <a:rPr lang="ko-KR" altLang="en-US" dirty="0">
                <a:latin typeface="Verdana" pitchFamily="34" charset="0"/>
              </a:rPr>
              <a:t>대학 </a:t>
            </a:r>
            <a:r>
              <a:rPr lang="en-US" altLang="ko-KR" dirty="0">
                <a:latin typeface="Verdana" pitchFamily="34" charset="0"/>
              </a:rPr>
              <a:t>J. </a:t>
            </a:r>
            <a:r>
              <a:rPr lang="en-US" altLang="ko-KR" dirty="0" err="1">
                <a:latin typeface="Verdana" pitchFamily="34" charset="0"/>
              </a:rPr>
              <a:t>Mauchly</a:t>
            </a:r>
            <a:r>
              <a:rPr lang="ko-KR" altLang="en-US" dirty="0">
                <a:latin typeface="Verdana" pitchFamily="34" charset="0"/>
              </a:rPr>
              <a:t>와 </a:t>
            </a:r>
            <a:r>
              <a:rPr lang="en-US" altLang="ko-KR" dirty="0">
                <a:latin typeface="Verdana" pitchFamily="34" charset="0"/>
              </a:rPr>
              <a:t>J. Eckert </a:t>
            </a:r>
            <a:r>
              <a:rPr lang="ko-KR" altLang="en-US" dirty="0">
                <a:latin typeface="Verdana" pitchFamily="34" charset="0"/>
              </a:rPr>
              <a:t>제작</a:t>
            </a:r>
            <a:endParaRPr lang="en-US" altLang="ko-KR" u="sng" dirty="0">
              <a:latin typeface="Verdana" pitchFamily="34" charset="0"/>
            </a:endParaRPr>
          </a:p>
          <a:p>
            <a:pPr lvl="1">
              <a:lnSpc>
                <a:spcPct val="150000"/>
              </a:lnSpc>
            </a:pPr>
            <a:r>
              <a:rPr lang="ko-KR" altLang="en-US" b="1" dirty="0" smtClean="0">
                <a:solidFill>
                  <a:srgbClr val="C00000"/>
                </a:solidFill>
                <a:latin typeface="Verdana" pitchFamily="34" charset="0"/>
              </a:rPr>
              <a:t>  </a:t>
            </a:r>
            <a:r>
              <a:rPr lang="ko-KR" altLang="en-US" dirty="0" smtClean="0"/>
              <a:t>◦</a:t>
            </a:r>
            <a:r>
              <a:rPr lang="ko-KR" altLang="en-US" b="1" dirty="0" smtClean="0">
                <a:solidFill>
                  <a:srgbClr val="C00000"/>
                </a:solidFill>
                <a:latin typeface="Verdana" pitchFamily="34" charset="0"/>
              </a:rPr>
              <a:t> 최초의 </a:t>
            </a:r>
            <a:r>
              <a:rPr lang="ko-KR" altLang="en-US" b="1" dirty="0">
                <a:solidFill>
                  <a:srgbClr val="C00000"/>
                </a:solidFill>
                <a:latin typeface="Verdana" pitchFamily="34" charset="0"/>
              </a:rPr>
              <a:t>전자식 컴퓨터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Verdana" pitchFamily="34" charset="0"/>
              </a:rPr>
              <a:t>  </a:t>
            </a:r>
            <a:r>
              <a:rPr lang="ko-KR" altLang="en-US" dirty="0" smtClean="0"/>
              <a:t>◦</a:t>
            </a:r>
            <a:r>
              <a:rPr lang="en-US" altLang="ko-KR" dirty="0" smtClean="0">
                <a:latin typeface="Verdana" pitchFamily="34" charset="0"/>
              </a:rPr>
              <a:t> 30 </a:t>
            </a:r>
            <a:r>
              <a:rPr lang="en-US" altLang="ko-KR" dirty="0">
                <a:latin typeface="Verdana" pitchFamily="34" charset="0"/>
              </a:rPr>
              <a:t>ton, 18800</a:t>
            </a:r>
            <a:r>
              <a:rPr lang="ko-KR" altLang="en-US" dirty="0">
                <a:latin typeface="Verdana" pitchFamily="34" charset="0"/>
              </a:rPr>
              <a:t>개의 진공관 </a:t>
            </a:r>
            <a:r>
              <a:rPr lang="ko-KR" altLang="en-US" dirty="0" smtClean="0">
                <a:latin typeface="Verdana" pitchFamily="34" charset="0"/>
              </a:rPr>
              <a:t>사용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- 1947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년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Transistor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발명</a:t>
            </a:r>
            <a:endParaRPr lang="en-US" altLang="ko-KR" dirty="0" smtClean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   </a:t>
            </a:r>
            <a:r>
              <a:rPr lang="ko-KR" altLang="en-US" dirty="0" smtClean="0"/>
              <a:t>◦</a:t>
            </a:r>
            <a:r>
              <a:rPr lang="ko-KR" altLang="en-US" dirty="0" smtClean="0">
                <a:latin typeface="Verdana" pitchFamily="34" charset="0"/>
              </a:rPr>
              <a:t> 미국 </a:t>
            </a:r>
            <a:r>
              <a:rPr lang="en-US" altLang="ko-KR" dirty="0" smtClean="0">
                <a:latin typeface="Verdana" pitchFamily="34" charset="0"/>
              </a:rPr>
              <a:t>AT&amp;T Bell </a:t>
            </a:r>
            <a:r>
              <a:rPr lang="ko-KR" altLang="en-US" dirty="0" smtClean="0">
                <a:latin typeface="Verdana" pitchFamily="34" charset="0"/>
              </a:rPr>
              <a:t>연구소의 </a:t>
            </a:r>
            <a:r>
              <a:rPr lang="en-US" altLang="ko-KR" dirty="0" smtClean="0">
                <a:latin typeface="Verdana" pitchFamily="34" charset="0"/>
              </a:rPr>
              <a:t>Shockley, Bardeen, Brattain</a:t>
            </a:r>
          </a:p>
          <a:p>
            <a:pPr>
              <a:lnSpc>
                <a:spcPct val="250000"/>
              </a:lnSpc>
            </a:pP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- 1951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년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UNIVAC I &amp; 1953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IBM 701</a:t>
            </a:r>
            <a:endParaRPr lang="en-US" altLang="ko-KR" dirty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Verdana" pitchFamily="34" charset="0"/>
              </a:rPr>
              <a:t>  </a:t>
            </a:r>
            <a:r>
              <a:rPr lang="ko-KR" altLang="en-US" dirty="0" smtClean="0"/>
              <a:t>◦</a:t>
            </a:r>
            <a:r>
              <a:rPr lang="en-US" altLang="ko-KR" dirty="0" smtClean="0">
                <a:latin typeface="Verdana" pitchFamily="34" charset="0"/>
              </a:rPr>
              <a:t> </a:t>
            </a:r>
            <a:r>
              <a:rPr lang="ko-KR" altLang="en-US" dirty="0" smtClean="0">
                <a:latin typeface="Verdana" pitchFamily="34" charset="0"/>
              </a:rPr>
              <a:t>최초의 </a:t>
            </a:r>
            <a:r>
              <a:rPr lang="ko-KR" altLang="en-US" dirty="0">
                <a:latin typeface="Verdana" pitchFamily="34" charset="0"/>
              </a:rPr>
              <a:t>상업용 컴퓨터 </a:t>
            </a:r>
            <a:r>
              <a:rPr lang="ko-KR" altLang="en-US" dirty="0" smtClean="0">
                <a:latin typeface="Verdana" pitchFamily="34" charset="0"/>
              </a:rPr>
              <a:t>발표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29" y="1124744"/>
            <a:ext cx="3491158" cy="2210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573016"/>
            <a:ext cx="3461702" cy="1851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4642346" y="1556792"/>
            <a:ext cx="33140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ko-KR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ENIAC</a:t>
            </a:r>
            <a:r>
              <a:rPr lang="en-US" altLang="ko-KR" dirty="0">
                <a:solidFill>
                  <a:srgbClr val="C00000"/>
                </a:solidFill>
                <a:latin typeface="굴림" pitchFamily="50" charset="-127"/>
              </a:rPr>
              <a:t>(Electronic Numerical Integrator And Calculator)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39552" y="4247432"/>
            <a:ext cx="37444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1951 : The UNIVAC I and the First Generation of Computers</a:t>
            </a:r>
          </a:p>
        </p:txBody>
      </p:sp>
    </p:spTree>
    <p:extLst>
      <p:ext uri="{BB962C8B-B14F-4D97-AF65-F5344CB8AC3E}">
        <p14:creationId xmlns:p14="http://schemas.microsoft.com/office/powerpoint/2010/main" val="24544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98731" y="1196752"/>
            <a:ext cx="7416824" cy="4488891"/>
            <a:chOff x="899592" y="1213008"/>
            <a:chExt cx="7416824" cy="4488891"/>
          </a:xfrm>
        </p:grpSpPr>
        <p:sp>
          <p:nvSpPr>
            <p:cNvPr id="2" name="직사각형 1"/>
            <p:cNvSpPr/>
            <p:nvPr/>
          </p:nvSpPr>
          <p:spPr>
            <a:xfrm>
              <a:off x="899592" y="1213008"/>
              <a:ext cx="4752528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- 1955-58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: UNIVAC II, IBM7090 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 smtClean="0"/>
                <a:t>   </a:t>
              </a:r>
              <a:r>
                <a:rPr lang="ko-KR" altLang="en-US" dirty="0" smtClean="0"/>
                <a:t>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Transistor</a:t>
              </a:r>
              <a:r>
                <a:rPr lang="ko-KR" altLang="en-US" dirty="0"/>
                <a:t>를 사용한 컴퓨터</a:t>
              </a:r>
            </a:p>
            <a:p>
              <a:endParaRPr lang="en-US" altLang="ko-KR" dirty="0" smtClean="0"/>
            </a:p>
            <a:p>
              <a:endParaRPr lang="ko-KR" altLang="en-US" dirty="0"/>
            </a:p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- 1964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IBM S/360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 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반도체</a:t>
              </a:r>
              <a:r>
                <a:rPr lang="ko-KR" altLang="en-US" dirty="0" smtClean="0"/>
                <a:t>를 </a:t>
              </a:r>
              <a:r>
                <a:rPr lang="ko-KR" altLang="en-US" dirty="0"/>
                <a:t>사용한 컴퓨터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60" y="3068960"/>
              <a:ext cx="4104456" cy="26329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11560" y="836712"/>
            <a:ext cx="7722095" cy="5546427"/>
            <a:chOff x="611560" y="836712"/>
            <a:chExt cx="7722095" cy="5546427"/>
          </a:xfrm>
        </p:grpSpPr>
        <p:sp>
          <p:nvSpPr>
            <p:cNvPr id="2" name="직사각형 1"/>
            <p:cNvSpPr/>
            <p:nvPr/>
          </p:nvSpPr>
          <p:spPr>
            <a:xfrm>
              <a:off x="611560" y="836712"/>
              <a:ext cx="6912260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- 1969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Intel 4004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ko-KR" altLang="en-US" dirty="0" smtClean="0"/>
                <a:t>최초의 </a:t>
              </a:r>
              <a:r>
                <a:rPr lang="ko-KR" altLang="en-US" dirty="0"/>
                <a:t>마이크로프로세서 발표</a:t>
              </a:r>
            </a:p>
            <a:p>
              <a:endParaRPr lang="ko-KR" altLang="en-US" dirty="0"/>
            </a:p>
            <a:p>
              <a:endPara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- 1974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Altair 8800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ko-KR" altLang="en-US" dirty="0" smtClean="0"/>
                <a:t>최초의 </a:t>
              </a:r>
              <a:r>
                <a:rPr lang="en-US" altLang="ko-KR" dirty="0"/>
                <a:t>PC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ko-KR" altLang="en-US" dirty="0" smtClean="0"/>
                <a:t>미국 </a:t>
              </a:r>
              <a:r>
                <a:rPr lang="en-US" altLang="ko-KR" dirty="0"/>
                <a:t>MIT</a:t>
              </a:r>
              <a:r>
                <a:rPr lang="ko-KR" altLang="en-US" dirty="0"/>
                <a:t>대의 </a:t>
              </a:r>
              <a:r>
                <a:rPr lang="en-US" altLang="ko-KR" dirty="0"/>
                <a:t>E. Roberts</a:t>
              </a:r>
              <a:r>
                <a:rPr lang="ko-KR" altLang="en-US" dirty="0"/>
                <a:t>와 </a:t>
              </a:r>
              <a:r>
                <a:rPr lang="en-US" altLang="ko-KR" dirty="0"/>
                <a:t>B. Yates</a:t>
              </a:r>
            </a:p>
            <a:p>
              <a:endParaRPr lang="en-US" altLang="ko-KR" dirty="0"/>
            </a:p>
            <a:p>
              <a:endParaRPr lang="en-US" altLang="ko-KR" b="1" dirty="0" smtClean="0">
                <a:solidFill>
                  <a:srgbClr val="7030A0"/>
                </a:solidFill>
              </a:endParaRPr>
            </a:p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- 1976 Cray-I</a:t>
              </a:r>
              <a:endPara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en-US" altLang="ko-KR" dirty="0" smtClean="0"/>
                <a:t> Cray </a:t>
              </a:r>
              <a:r>
                <a:rPr lang="en-US" altLang="ko-KR" dirty="0"/>
                <a:t>Research </a:t>
              </a:r>
              <a:r>
                <a:rPr lang="ko-KR" altLang="en-US" dirty="0"/>
                <a:t>사 제작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 </a:t>
              </a:r>
              <a:r>
                <a:rPr lang="ko-KR" altLang="en-US" dirty="0" smtClean="0"/>
                <a:t>  ◦</a:t>
              </a:r>
              <a:r>
                <a:rPr lang="en-US" altLang="ko-KR" dirty="0" smtClean="0"/>
                <a:t> </a:t>
              </a:r>
              <a:r>
                <a:rPr lang="ko-KR" altLang="en-US" dirty="0"/>
                <a:t>최초의 </a:t>
              </a:r>
              <a:r>
                <a:rPr lang="en-US" altLang="ko-KR" dirty="0"/>
                <a:t>Supercomputer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/>
                <a:t> </a:t>
              </a:r>
              <a:r>
                <a:rPr lang="en-US" altLang="ko-KR" dirty="0" smtClean="0"/>
                <a:t>  </a:t>
              </a:r>
              <a:r>
                <a:rPr lang="ko-KR" altLang="en-US" dirty="0" smtClean="0"/>
                <a:t>◦</a:t>
              </a:r>
              <a:r>
                <a:rPr lang="en-US" altLang="ko-KR" dirty="0" smtClean="0"/>
                <a:t> </a:t>
              </a:r>
              <a:r>
                <a:rPr lang="en-US" altLang="ko-KR" dirty="0"/>
                <a:t>Los Alamos National Laboratory </a:t>
              </a:r>
              <a:r>
                <a:rPr lang="ko-KR" altLang="en-US" dirty="0"/>
                <a:t>설치</a:t>
              </a:r>
            </a:p>
          </p:txBody>
        </p: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2132856"/>
              <a:ext cx="2794794" cy="15787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4168" y="4005064"/>
              <a:ext cx="2249487" cy="2378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2160" y="908720"/>
              <a:ext cx="2020118" cy="10476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24329" y="980728"/>
            <a:ext cx="8042533" cy="4230216"/>
            <a:chOff x="684076" y="1196752"/>
            <a:chExt cx="8042533" cy="4230216"/>
          </a:xfrm>
        </p:grpSpPr>
        <p:sp>
          <p:nvSpPr>
            <p:cNvPr id="2" name="직사각형 1"/>
            <p:cNvSpPr/>
            <p:nvPr/>
          </p:nvSpPr>
          <p:spPr>
            <a:xfrm>
              <a:off x="684076" y="1196752"/>
              <a:ext cx="7488324" cy="1615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- 1977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Apple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II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ko-KR" altLang="en-US" dirty="0" smtClean="0"/>
                <a:t>미국</a:t>
              </a:r>
              <a:r>
                <a:rPr lang="en-US" altLang="ko-KR" dirty="0" smtClean="0"/>
                <a:t> Steve Wozniak &amp; Steve </a:t>
              </a:r>
              <a:r>
                <a:rPr lang="en-US" altLang="ko-KR" dirty="0"/>
                <a:t>Jobs </a:t>
              </a:r>
              <a:r>
                <a:rPr lang="ko-KR" altLang="en-US" dirty="0" smtClean="0"/>
                <a:t>설계 </a:t>
              </a:r>
              <a:r>
                <a:rPr lang="en-US" altLang="ko-KR" dirty="0" smtClean="0"/>
                <a:t>Apple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Computer </a:t>
              </a:r>
              <a:r>
                <a:rPr lang="ko-KR" altLang="en-US" dirty="0" smtClean="0"/>
                <a:t>제작</a:t>
              </a:r>
              <a:endParaRPr lang="ko-KR" altLang="en-US" dirty="0"/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</a:t>
              </a:r>
              <a:r>
                <a:rPr lang="ko-KR" altLang="en-US" dirty="0" smtClean="0"/>
                <a:t>최초의 </a:t>
              </a:r>
              <a:r>
                <a:rPr lang="ko-KR" altLang="en-US" dirty="0"/>
                <a:t>대중적인 </a:t>
              </a:r>
              <a:r>
                <a:rPr lang="en-US" altLang="ko-KR" dirty="0"/>
                <a:t>8-bit </a:t>
              </a:r>
              <a:r>
                <a:rPr lang="en-US" altLang="ko-KR" dirty="0" smtClean="0"/>
                <a:t>PC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/>
                <a:t> </a:t>
              </a:r>
              <a:r>
                <a:rPr lang="en-US" altLang="ko-KR" dirty="0" smtClean="0"/>
                <a:t>  </a:t>
              </a:r>
              <a:r>
                <a:rPr lang="ko-KR" altLang="en-US" dirty="0" smtClean="0"/>
                <a:t>◦ 운영체제 </a:t>
              </a:r>
              <a:r>
                <a:rPr lang="en-US" altLang="ko-KR" dirty="0" smtClean="0"/>
                <a:t>:  Apple-DOS, CP/M</a:t>
              </a:r>
              <a:endParaRPr lang="en-US" altLang="ko-KR" dirty="0"/>
            </a:p>
          </p:txBody>
        </p:sp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7664" y="2996952"/>
              <a:ext cx="3528392" cy="21726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1134" y="3140968"/>
              <a:ext cx="3165475" cy="2286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575556" y="692696"/>
            <a:ext cx="7992888" cy="5373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950B7B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sz="2400" dirty="0">
                <a:solidFill>
                  <a:srgbClr val="950B7B"/>
                </a:solidFill>
                <a:latin typeface="휴먼엑스포" pitchFamily="18" charset="-127"/>
                <a:ea typeface="휴먼엑스포" pitchFamily="18" charset="-127"/>
              </a:rPr>
              <a:t>1 </a:t>
            </a:r>
            <a:r>
              <a:rPr lang="ko-KR" altLang="en-US" sz="2400" dirty="0">
                <a:solidFill>
                  <a:srgbClr val="950B7B"/>
                </a:solidFill>
                <a:latin typeface="휴먼엑스포" pitchFamily="18" charset="-127"/>
                <a:ea typeface="휴먼엑스포" pitchFamily="18" charset="-127"/>
              </a:rPr>
              <a:t>장 컴퓨터 시스템 개요</a:t>
            </a:r>
            <a:r>
              <a:rPr lang="en-US" altLang="ko-KR" sz="2400" dirty="0">
                <a:solidFill>
                  <a:schemeClr val="accent2"/>
                </a:solidFill>
                <a:latin typeface="휴먼엑스포" pitchFamily="18" charset="-127"/>
                <a:ea typeface="휴먼엑스포" pitchFamily="18" charset="-127"/>
              </a:rPr>
              <a:t/>
            </a:r>
            <a:br>
              <a:rPr lang="en-US" altLang="ko-KR" sz="2400" dirty="0">
                <a:solidFill>
                  <a:schemeClr val="accent2"/>
                </a:solidFill>
                <a:latin typeface="휴먼엑스포" pitchFamily="18" charset="-127"/>
                <a:ea typeface="휴먼엑스포" pitchFamily="18" charset="-127"/>
              </a:rPr>
            </a:br>
            <a:endParaRPr lang="en-US" altLang="ko-KR" sz="2400" dirty="0" smtClean="0">
              <a:solidFill>
                <a:schemeClr val="accent2"/>
              </a:solidFill>
              <a:latin typeface="휴먼엑스포" pitchFamily="18" charset="-127"/>
              <a:ea typeface="휴먼엑스포" pitchFamily="18" charset="-127"/>
            </a:endParaRPr>
          </a:p>
          <a:p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1.1 </a:t>
            </a:r>
            <a:r>
              <a:rPr lang="ko-KR" altLang="en-US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정보화 사회</a:t>
            </a:r>
            <a:r>
              <a:rPr lang="en-US" altLang="ko-KR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(Information Society</a:t>
            </a: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)</a:t>
            </a:r>
          </a:p>
          <a:p>
            <a:endParaRPr lang="en-US" altLang="ko-KR" dirty="0" smtClean="0">
              <a:solidFill>
                <a:srgbClr val="0033CC"/>
              </a:solidFill>
              <a:ea typeface="휴먼엑스포" pitchFamily="18" charset="-127"/>
            </a:endParaRPr>
          </a:p>
          <a:p>
            <a:pPr>
              <a:lnSpc>
                <a:spcPct val="90000"/>
              </a:lnSpc>
              <a:buFont typeface="Wingdings" pitchFamily="2" charset="2"/>
              <a:buChar char="l"/>
            </a:pPr>
            <a:r>
              <a:rPr lang="ko-KR" altLang="en-US" dirty="0" smtClean="0">
                <a:solidFill>
                  <a:srgbClr val="00B050"/>
                </a:solidFill>
                <a:ea typeface="휴먼엑스포" pitchFamily="18" charset="-127"/>
              </a:rPr>
              <a:t>  근세대의 용어들</a:t>
            </a:r>
            <a:endParaRPr lang="en-US" altLang="ko-KR" dirty="0" smtClean="0">
              <a:solidFill>
                <a:srgbClr val="00B050"/>
              </a:solidFill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ea typeface="휴먼엑스포" pitchFamily="18" charset="-127"/>
              </a:rPr>
              <a:t>    -  </a:t>
            </a:r>
            <a:r>
              <a:rPr lang="ko-KR" altLang="en-US" dirty="0" smtClean="0">
                <a:ea typeface="휴먼엑스포" pitchFamily="18" charset="-127"/>
              </a:rPr>
              <a:t>제 </a:t>
            </a:r>
            <a:r>
              <a:rPr lang="en-US" altLang="ko-KR" dirty="0">
                <a:ea typeface="휴먼엑스포" pitchFamily="18" charset="-127"/>
              </a:rPr>
              <a:t>3</a:t>
            </a:r>
            <a:r>
              <a:rPr lang="ko-KR" altLang="en-US" dirty="0">
                <a:ea typeface="휴먼엑스포" pitchFamily="18" charset="-127"/>
              </a:rPr>
              <a:t>의 </a:t>
            </a:r>
            <a:r>
              <a:rPr lang="ko-KR" altLang="en-US" dirty="0" smtClean="0">
                <a:ea typeface="휴먼엑스포" pitchFamily="18" charset="-127"/>
              </a:rPr>
              <a:t>물결</a:t>
            </a:r>
            <a:r>
              <a:rPr lang="en-US" altLang="ko-KR" dirty="0" smtClean="0">
                <a:ea typeface="휴먼엑스포" pitchFamily="18" charset="-127"/>
              </a:rPr>
              <a:t>, </a:t>
            </a:r>
            <a:r>
              <a:rPr lang="ko-KR" altLang="en-US" dirty="0">
                <a:ea typeface="휴먼엑스포" pitchFamily="18" charset="-127"/>
              </a:rPr>
              <a:t>제 </a:t>
            </a:r>
            <a:r>
              <a:rPr lang="en-US" altLang="ko-KR" dirty="0">
                <a:ea typeface="휴먼엑스포" pitchFamily="18" charset="-127"/>
              </a:rPr>
              <a:t>5</a:t>
            </a:r>
            <a:r>
              <a:rPr lang="ko-KR" altLang="en-US" dirty="0">
                <a:ea typeface="휴먼엑스포" pitchFamily="18" charset="-127"/>
              </a:rPr>
              <a:t>세대 </a:t>
            </a:r>
            <a:r>
              <a:rPr lang="ko-KR" altLang="en-US" dirty="0" smtClean="0">
                <a:ea typeface="휴먼엑스포" pitchFamily="18" charset="-127"/>
              </a:rPr>
              <a:t>컴퓨터</a:t>
            </a:r>
            <a:endParaRPr lang="en-US" altLang="ko-KR" dirty="0" smtClean="0"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OA(Office </a:t>
            </a:r>
            <a:r>
              <a:rPr lang="en-US" altLang="ko-KR" dirty="0">
                <a:ea typeface="휴먼엑스포" pitchFamily="18" charset="-127"/>
              </a:rPr>
              <a:t>Automation), HA(Home Automation</a:t>
            </a:r>
            <a:r>
              <a:rPr lang="en-US" altLang="ko-KR" dirty="0" smtClean="0">
                <a:ea typeface="휴먼엑스포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</a:t>
            </a:r>
            <a:r>
              <a:rPr lang="ko-KR" altLang="en-US" dirty="0" smtClean="0">
                <a:ea typeface="휴먼엑스포" pitchFamily="18" charset="-127"/>
              </a:rPr>
              <a:t>반도체</a:t>
            </a:r>
            <a:r>
              <a:rPr lang="en-US" altLang="ko-KR" dirty="0">
                <a:ea typeface="휴먼엑스포" pitchFamily="18" charset="-127"/>
              </a:rPr>
              <a:t>, </a:t>
            </a:r>
            <a:r>
              <a:rPr lang="ko-KR" altLang="en-US" dirty="0">
                <a:ea typeface="휴먼엑스포" pitchFamily="18" charset="-127"/>
              </a:rPr>
              <a:t>데이터 통신</a:t>
            </a:r>
            <a:r>
              <a:rPr lang="en-US" altLang="ko-KR" dirty="0">
                <a:ea typeface="휴먼엑스포" pitchFamily="18" charset="-127"/>
              </a:rPr>
              <a:t>, </a:t>
            </a:r>
            <a:r>
              <a:rPr lang="en-US" altLang="ko-KR" dirty="0" err="1" smtClean="0">
                <a:ea typeface="휴먼엑스포" pitchFamily="18" charset="-127"/>
              </a:rPr>
              <a:t>Technopolis</a:t>
            </a:r>
            <a:endParaRPr lang="en-US" altLang="ko-KR" dirty="0" smtClean="0"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</a:t>
            </a:r>
            <a:r>
              <a:rPr lang="ko-KR" altLang="en-US" dirty="0" smtClean="0">
                <a:ea typeface="휴먼엑스포" pitchFamily="18" charset="-127"/>
              </a:rPr>
              <a:t>정보 </a:t>
            </a:r>
            <a:r>
              <a:rPr lang="ko-KR" altLang="en-US" dirty="0">
                <a:ea typeface="휴먼엑스포" pitchFamily="18" charset="-127"/>
              </a:rPr>
              <a:t>고속도로</a:t>
            </a:r>
            <a:r>
              <a:rPr lang="en-US" altLang="ko-KR" dirty="0">
                <a:ea typeface="휴먼엑스포" pitchFamily="18" charset="-127"/>
              </a:rPr>
              <a:t>(Information Super </a:t>
            </a:r>
            <a:r>
              <a:rPr lang="en-US" altLang="ko-KR" dirty="0" smtClean="0">
                <a:ea typeface="휴먼엑스포" pitchFamily="18" charset="-127"/>
              </a:rPr>
              <a:t>Highway)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Internet</a:t>
            </a:r>
            <a:r>
              <a:rPr lang="en-US" altLang="ko-KR" dirty="0">
                <a:ea typeface="휴먼엑스포" pitchFamily="18" charset="-127"/>
              </a:rPr>
              <a:t>, WWW, Ubiquitous, 2G, 3G, 4G </a:t>
            </a:r>
            <a:r>
              <a:rPr lang="ko-KR" altLang="en-US" dirty="0" smtClean="0">
                <a:ea typeface="휴먼엑스포" pitchFamily="18" charset="-127"/>
              </a:rPr>
              <a:t>등</a:t>
            </a:r>
            <a:endParaRPr lang="en-US" altLang="ko-KR" dirty="0" smtClean="0"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Smart </a:t>
            </a:r>
            <a:r>
              <a:rPr lang="en-US" altLang="ko-KR" dirty="0">
                <a:ea typeface="휴먼엑스포" pitchFamily="18" charset="-127"/>
              </a:rPr>
              <a:t>Phone, </a:t>
            </a:r>
            <a:r>
              <a:rPr lang="en-US" altLang="ko-KR" dirty="0" err="1">
                <a:ea typeface="휴먼엑스포" pitchFamily="18" charset="-127"/>
              </a:rPr>
              <a:t>iPad</a:t>
            </a: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ko-KR" altLang="en-US" dirty="0">
                <a:solidFill>
                  <a:srgbClr val="00B050"/>
                </a:solidFill>
                <a:ea typeface="휴먼엑스포" pitchFamily="18" charset="-127"/>
              </a:rPr>
              <a:t>지구촌의 글로벌화</a:t>
            </a:r>
            <a:r>
              <a:rPr lang="en-US" altLang="ko-KR" dirty="0">
                <a:solidFill>
                  <a:srgbClr val="00B050"/>
                </a:solidFill>
                <a:ea typeface="휴먼엑스포" pitchFamily="18" charset="-127"/>
              </a:rPr>
              <a:t>(globalization</a:t>
            </a:r>
            <a:r>
              <a:rPr lang="en-US" altLang="ko-KR" dirty="0" smtClean="0">
                <a:solidFill>
                  <a:srgbClr val="00B050"/>
                </a:solidFill>
                <a:ea typeface="휴먼엑스포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ea typeface="휴먼엑스포" pitchFamily="18" charset="-127"/>
              </a:rPr>
              <a:t> </a:t>
            </a:r>
            <a:r>
              <a:rPr lang="en-US" altLang="ko-KR" dirty="0" smtClean="0">
                <a:ea typeface="휴먼엑스포" pitchFamily="18" charset="-127"/>
              </a:rPr>
              <a:t>   -  </a:t>
            </a:r>
            <a:r>
              <a:rPr lang="ko-KR" altLang="en-US" dirty="0" smtClean="0"/>
              <a:t>정보의 수집 및 활용 가치 증대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480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57672" y="980728"/>
            <a:ext cx="7779841" cy="4693593"/>
            <a:chOff x="755576" y="1196752"/>
            <a:chExt cx="7779841" cy="4693593"/>
          </a:xfrm>
        </p:grpSpPr>
        <p:sp>
          <p:nvSpPr>
            <p:cNvPr id="2" name="직사각형 1"/>
            <p:cNvSpPr/>
            <p:nvPr/>
          </p:nvSpPr>
          <p:spPr>
            <a:xfrm>
              <a:off x="755576" y="1196752"/>
              <a:ext cx="5760640" cy="46935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- 1981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IBM-PC/XT(8bit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) → AT(16bit)</a:t>
              </a:r>
              <a:endPara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 </a:t>
              </a:r>
              <a:r>
                <a:rPr lang="ko-KR" altLang="en-US" dirty="0" smtClean="0"/>
                <a:t>미국 </a:t>
              </a:r>
              <a:r>
                <a:rPr lang="en-US" altLang="ko-KR" dirty="0"/>
                <a:t>IBM</a:t>
              </a:r>
              <a:r>
                <a:rPr lang="ko-KR" altLang="en-US" dirty="0"/>
                <a:t>사 </a:t>
              </a:r>
              <a:r>
                <a:rPr lang="ko-KR" altLang="en-US" dirty="0" smtClean="0"/>
                <a:t>제작</a:t>
              </a:r>
              <a:r>
                <a:rPr lang="en-US" altLang="ko-KR" dirty="0" smtClean="0"/>
                <a:t>, Intel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8086 CPU </a:t>
              </a:r>
              <a:r>
                <a:rPr lang="ko-KR" altLang="en-US" dirty="0" smtClean="0"/>
                <a:t>사용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◦</a:t>
              </a:r>
              <a:r>
                <a:rPr lang="ko-KR" altLang="en-US" b="1" dirty="0" smtClean="0">
                  <a:solidFill>
                    <a:srgbClr val="C00000"/>
                  </a:solidFill>
                  <a:latin typeface="Verdana" pitchFamily="34" charset="0"/>
                </a:rPr>
                <a:t>  </a:t>
              </a:r>
              <a:r>
                <a:rPr lang="en-US" altLang="ko-KR" dirty="0" smtClean="0"/>
                <a:t>MS-DOS</a:t>
              </a:r>
              <a:r>
                <a:rPr lang="ko-KR" altLang="en-US" dirty="0"/>
                <a:t>를 표준 </a:t>
              </a:r>
              <a:r>
                <a:rPr lang="en-US" altLang="ko-KR" dirty="0"/>
                <a:t>OS</a:t>
              </a:r>
              <a:r>
                <a:rPr lang="ko-KR" altLang="en-US" dirty="0"/>
                <a:t>로 채택한 </a:t>
              </a:r>
              <a:r>
                <a:rPr lang="en-US" altLang="ko-KR" dirty="0" smtClean="0"/>
                <a:t>PC</a:t>
              </a:r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- 1982 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미국 </a:t>
              </a:r>
              <a:r>
                <a:rPr lang="en-US" altLang="ko-KR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Time 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지</a:t>
              </a:r>
            </a:p>
            <a:p>
              <a:pPr lvl="1"/>
              <a:r>
                <a:rPr lang="ko-KR" altLang="en-US" sz="2000" dirty="0">
                  <a:latin typeface="Verdana" pitchFamily="34" charset="0"/>
                </a:rPr>
                <a:t>컴퓨터를 올해의 인물로 </a:t>
              </a:r>
              <a:r>
                <a:rPr lang="ko-KR" altLang="en-US" sz="2000" dirty="0" smtClean="0">
                  <a:latin typeface="Verdana" pitchFamily="34" charset="0"/>
                </a:rPr>
                <a:t>선정</a:t>
              </a:r>
              <a:endParaRPr lang="en-US" altLang="ko-KR" sz="2000" dirty="0" smtClean="0">
                <a:latin typeface="Verdana" pitchFamily="34" charset="0"/>
              </a:endParaRPr>
            </a:p>
            <a:p>
              <a:pPr lvl="1"/>
              <a:endParaRPr lang="en-US" altLang="ko-KR" sz="2000" dirty="0">
                <a:latin typeface="Verdana" pitchFamily="34" charset="0"/>
              </a:endParaRPr>
            </a:p>
            <a:p>
              <a:pPr lvl="1"/>
              <a:endParaRPr lang="ko-KR" altLang="en-US" sz="2000" dirty="0">
                <a:latin typeface="Verdana" pitchFamily="34" charset="0"/>
              </a:endParaRPr>
            </a:p>
            <a:p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- 1986 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미국 </a:t>
              </a:r>
              <a:r>
                <a:rPr lang="en-US" altLang="ko-KR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Compaq </a:t>
              </a:r>
            </a:p>
            <a:p>
              <a:pPr lvl="1"/>
              <a:r>
                <a:rPr lang="en-US" altLang="ko-KR" sz="2000" dirty="0">
                  <a:latin typeface="Verdana" pitchFamily="34" charset="0"/>
                </a:rPr>
                <a:t>32bit </a:t>
              </a:r>
              <a:r>
                <a:rPr lang="en-US" altLang="ko-KR" sz="2000" b="1" dirty="0">
                  <a:solidFill>
                    <a:srgbClr val="C00000"/>
                  </a:solidFill>
                  <a:latin typeface="Verdana" pitchFamily="34" charset="0"/>
                </a:rPr>
                <a:t>386 PC </a:t>
              </a:r>
              <a:r>
                <a:rPr lang="ko-KR" altLang="en-US" sz="2000" dirty="0" smtClean="0">
                  <a:latin typeface="Verdana" pitchFamily="34" charset="0"/>
                </a:rPr>
                <a:t>발표</a:t>
              </a:r>
              <a:endParaRPr lang="en-US" altLang="ko-KR" sz="2000" dirty="0" smtClean="0">
                <a:latin typeface="Verdana" pitchFamily="34" charset="0"/>
              </a:endParaRPr>
            </a:p>
            <a:p>
              <a:pPr lvl="1"/>
              <a:endParaRPr lang="en-US" altLang="ko-KR" sz="2000" dirty="0">
                <a:latin typeface="Verdana" pitchFamily="34" charset="0"/>
              </a:endParaRPr>
            </a:p>
            <a:p>
              <a:pPr lvl="1"/>
              <a:endParaRPr lang="ko-KR" altLang="en-US" sz="2000" dirty="0">
                <a:latin typeface="Verdana" pitchFamily="34" charset="0"/>
              </a:endParaRPr>
            </a:p>
            <a:p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- 1992 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미국 </a:t>
              </a:r>
              <a:r>
                <a:rPr lang="en-US" altLang="ko-KR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Intel 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사</a:t>
              </a:r>
            </a:p>
            <a:p>
              <a:pPr lvl="1"/>
              <a:r>
                <a:rPr lang="en-US" altLang="ko-KR" sz="2000" b="1" dirty="0">
                  <a:solidFill>
                    <a:srgbClr val="C00000"/>
                  </a:solidFill>
                  <a:latin typeface="Verdana" pitchFamily="34" charset="0"/>
                </a:rPr>
                <a:t>Pentium</a:t>
              </a:r>
              <a:r>
                <a:rPr lang="en-US" altLang="ko-KR" sz="2000" dirty="0">
                  <a:latin typeface="Verdana" pitchFamily="34" charset="0"/>
                </a:rPr>
                <a:t> </a:t>
              </a:r>
              <a:r>
                <a:rPr lang="ko-KR" altLang="en-US" sz="2000" dirty="0">
                  <a:latin typeface="Verdana" pitchFamily="34" charset="0"/>
                </a:rPr>
                <a:t>프로세서 </a:t>
              </a:r>
              <a:r>
                <a:rPr lang="ko-KR" altLang="en-US" sz="2000" dirty="0" smtClean="0">
                  <a:latin typeface="Verdana" pitchFamily="34" charset="0"/>
                </a:rPr>
                <a:t>발표</a:t>
              </a:r>
              <a:endParaRPr lang="ko-KR" altLang="en-US" dirty="0"/>
            </a:p>
          </p:txBody>
        </p:sp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4000" y="1379291"/>
              <a:ext cx="3001417" cy="2035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479" y="1685057"/>
            <a:ext cx="420687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0" name="그룹 19"/>
          <p:cNvGrpSpPr/>
          <p:nvPr/>
        </p:nvGrpSpPr>
        <p:grpSpPr>
          <a:xfrm>
            <a:off x="364504" y="692696"/>
            <a:ext cx="8599984" cy="5743032"/>
            <a:chOff x="364504" y="692696"/>
            <a:chExt cx="8599984" cy="5743032"/>
          </a:xfrm>
        </p:grpSpPr>
        <p:sp>
          <p:nvSpPr>
            <p:cNvPr id="2" name="직사각형 1"/>
            <p:cNvSpPr/>
            <p:nvPr/>
          </p:nvSpPr>
          <p:spPr>
            <a:xfrm>
              <a:off x="364504" y="692696"/>
              <a:ext cx="6816290" cy="42780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1.4 </a:t>
              </a:r>
              <a:r>
                <a:rPr lang="ko-KR" altLang="en-US" sz="2000" dirty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컴퓨터의 세대별 </a:t>
              </a:r>
              <a:r>
                <a:rPr lang="ko-KR" altLang="en-US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분류</a:t>
              </a:r>
              <a:endPara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endParaRPr lang="en-US" altLang="ko-KR" dirty="0"/>
            </a:p>
            <a:p>
              <a:r>
                <a:rPr lang="ko-KR" altLang="en-US" dirty="0" smtClean="0">
                  <a:latin typeface="+mn-ea"/>
                </a:rPr>
                <a:t>    기억 </a:t>
              </a:r>
              <a:r>
                <a:rPr lang="ko-KR" altLang="en-US" dirty="0">
                  <a:latin typeface="+mn-ea"/>
                </a:rPr>
                <a:t>및 연산 회로 소자에 </a:t>
              </a:r>
              <a:r>
                <a:rPr lang="ko-KR" altLang="en-US" dirty="0" smtClean="0">
                  <a:latin typeface="+mn-ea"/>
                </a:rPr>
                <a:t>의해</a:t>
              </a:r>
              <a:r>
                <a:rPr lang="en-US" altLang="ko-KR" dirty="0" smtClean="0">
                  <a:latin typeface="+mn-ea"/>
                </a:rPr>
                <a:t> </a:t>
              </a:r>
              <a:r>
                <a:rPr lang="ko-KR" altLang="en-US" dirty="0" smtClean="0">
                  <a:latin typeface="+mn-ea"/>
                </a:rPr>
                <a:t>분류</a:t>
              </a:r>
              <a:endParaRPr lang="en-US" altLang="ko-KR" dirty="0"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dirty="0" smtClean="0">
                  <a:latin typeface="+mn-ea"/>
                </a:rPr>
                <a:t>       진공관     </a:t>
              </a:r>
              <a:r>
                <a:rPr lang="ko-KR" altLang="en-US" dirty="0">
                  <a:latin typeface="+mn-ea"/>
                </a:rPr>
                <a:t>트랜지스터     </a:t>
              </a:r>
              <a:r>
                <a:rPr lang="en-US" altLang="ko-KR" dirty="0">
                  <a:latin typeface="+mn-ea"/>
                </a:rPr>
                <a:t>IC      LSI      VLSI     </a:t>
              </a:r>
              <a:r>
                <a:rPr lang="en-US" altLang="ko-KR" dirty="0" smtClean="0">
                  <a:latin typeface="+mn-ea"/>
                </a:rPr>
                <a:t>ULSI</a:t>
              </a:r>
            </a:p>
            <a:p>
              <a:endParaRPr lang="en-US" altLang="ko-KR" dirty="0">
                <a:latin typeface="+mn-ea"/>
              </a:endParaRPr>
            </a:p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1.4.1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제 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1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세대</a:t>
              </a:r>
              <a:r>
                <a:rPr lang="en-US" altLang="ko-KR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(1946-1959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)</a:t>
              </a:r>
            </a:p>
            <a:p>
              <a:endPara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  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</a:t>
              </a:r>
              <a:r>
                <a:rPr lang="ko-KR" altLang="en-US" b="1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특징</a:t>
              </a:r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  <a:endPara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 lvl="1"/>
              <a:r>
                <a:rPr lang="ko-KR" altLang="en-US" b="1" dirty="0" smtClean="0">
                  <a:solidFill>
                    <a:srgbClr val="C00000"/>
                  </a:solidFill>
                  <a:latin typeface="+mn-ea"/>
                </a:rPr>
                <a:t>   진공관</a:t>
              </a:r>
              <a:r>
                <a:rPr lang="ko-KR" altLang="en-US" dirty="0" smtClean="0">
                  <a:latin typeface="+mn-ea"/>
                </a:rPr>
                <a:t> </a:t>
              </a:r>
              <a:r>
                <a:rPr lang="ko-KR" altLang="en-US" dirty="0">
                  <a:latin typeface="+mn-ea"/>
                </a:rPr>
                <a:t>사용</a:t>
              </a:r>
              <a:r>
                <a:rPr lang="en-US" altLang="ko-KR" dirty="0">
                  <a:latin typeface="+mn-ea"/>
                </a:rPr>
                <a:t>, 2</a:t>
              </a:r>
              <a:r>
                <a:rPr lang="ko-KR" altLang="en-US" dirty="0">
                  <a:latin typeface="+mn-ea"/>
                </a:rPr>
                <a:t>진법 연산 개념 도입</a:t>
              </a:r>
              <a:r>
                <a:rPr lang="en-US" altLang="ko-KR" dirty="0">
                  <a:latin typeface="+mn-ea"/>
                </a:rPr>
                <a:t>, </a:t>
              </a:r>
              <a:r>
                <a:rPr lang="ko-KR" altLang="en-US" dirty="0">
                  <a:latin typeface="+mn-ea"/>
                </a:rPr>
                <a:t>프로그램 내장 방식</a:t>
              </a:r>
              <a:endParaRPr lang="en-US" altLang="ko-KR" dirty="0">
                <a:latin typeface="+mn-ea"/>
              </a:endParaRPr>
            </a:p>
            <a:p>
              <a:pPr lvl="1"/>
              <a:endParaRPr lang="ko-KR" altLang="en-US" dirty="0">
                <a:latin typeface="+mn-ea"/>
              </a:endParaRPr>
            </a:p>
            <a:p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  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</a:t>
              </a:r>
              <a:r>
                <a:rPr lang="ko-KR" altLang="en-US" b="1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대표적인 </a:t>
              </a:r>
              <a:r>
                <a:rPr lang="ko-KR" altLang="en-US" b="1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컴퓨터</a:t>
              </a:r>
            </a:p>
            <a:p>
              <a:pPr lvl="1"/>
              <a:r>
                <a:rPr lang="en-US" altLang="ko-KR" b="1" dirty="0" smtClean="0">
                  <a:solidFill>
                    <a:srgbClr val="C00000"/>
                  </a:solidFill>
                  <a:latin typeface="+mn-ea"/>
                </a:rPr>
                <a:t>   UNIVAC-I</a:t>
              </a:r>
              <a:r>
                <a:rPr lang="en-US" altLang="ko-KR" dirty="0" smtClean="0">
                  <a:latin typeface="+mn-ea"/>
                </a:rPr>
                <a:t> </a:t>
              </a:r>
              <a:r>
                <a:rPr lang="en-US" altLang="ko-KR" dirty="0">
                  <a:latin typeface="+mn-ea"/>
                </a:rPr>
                <a:t>: </a:t>
              </a:r>
              <a:r>
                <a:rPr lang="ko-KR" altLang="en-US" dirty="0">
                  <a:latin typeface="+mn-ea"/>
                </a:rPr>
                <a:t>‘</a:t>
              </a:r>
              <a:r>
                <a:rPr lang="en-US" altLang="ko-KR" dirty="0">
                  <a:latin typeface="+mn-ea"/>
                </a:rPr>
                <a:t>51</a:t>
              </a:r>
              <a:r>
                <a:rPr lang="ko-KR" altLang="en-US" dirty="0">
                  <a:latin typeface="+mn-ea"/>
                </a:rPr>
                <a:t>년 미국 조사 통계국의 자료 처리용</a:t>
              </a:r>
            </a:p>
            <a:p>
              <a:pPr lvl="1"/>
              <a:r>
                <a:rPr lang="ko-KR" altLang="en-US" dirty="0">
                  <a:latin typeface="+mn-ea"/>
                </a:rPr>
                <a:t>                </a:t>
              </a:r>
              <a:r>
                <a:rPr lang="ko-KR" altLang="en-US" dirty="0" smtClean="0">
                  <a:latin typeface="+mn-ea"/>
                </a:rPr>
                <a:t>   </a:t>
              </a:r>
              <a:r>
                <a:rPr lang="ko-KR" altLang="en-US" dirty="0">
                  <a:latin typeface="+mn-ea"/>
                </a:rPr>
                <a:t>‘</a:t>
              </a:r>
              <a:r>
                <a:rPr lang="en-US" altLang="ko-KR" dirty="0">
                  <a:latin typeface="+mn-ea"/>
                </a:rPr>
                <a:t>52</a:t>
              </a:r>
              <a:r>
                <a:rPr lang="ko-KR" altLang="en-US" dirty="0">
                  <a:latin typeface="+mn-ea"/>
                </a:rPr>
                <a:t>년 미국 대통령선거 결과예측</a:t>
              </a:r>
              <a:r>
                <a:rPr lang="en-US" altLang="ko-KR" dirty="0">
                  <a:latin typeface="+mn-ea"/>
                </a:rPr>
                <a:t>(</a:t>
              </a:r>
              <a:r>
                <a:rPr lang="ko-KR" altLang="en-US" dirty="0">
                  <a:latin typeface="+mn-ea"/>
                </a:rPr>
                <a:t>아이젠하워</a:t>
              </a:r>
              <a:r>
                <a:rPr lang="en-US" altLang="ko-KR" dirty="0">
                  <a:latin typeface="+mn-ea"/>
                </a:rPr>
                <a:t>)</a:t>
              </a:r>
            </a:p>
            <a:p>
              <a:pPr lvl="1">
                <a:lnSpc>
                  <a:spcPct val="150000"/>
                </a:lnSpc>
              </a:pPr>
              <a:r>
                <a:rPr lang="en-US" altLang="ko-KR" b="1" dirty="0" smtClean="0">
                  <a:solidFill>
                    <a:srgbClr val="C00000"/>
                  </a:solidFill>
                  <a:latin typeface="+mn-ea"/>
                </a:rPr>
                <a:t>   IBM </a:t>
              </a:r>
              <a:r>
                <a:rPr lang="en-US" altLang="ko-KR" b="1" dirty="0">
                  <a:solidFill>
                    <a:srgbClr val="C00000"/>
                  </a:solidFill>
                  <a:latin typeface="+mn-ea"/>
                </a:rPr>
                <a:t>701, IBM 650 </a:t>
              </a:r>
              <a:r>
                <a:rPr lang="en-US" altLang="ko-KR" dirty="0">
                  <a:latin typeface="+mn-ea"/>
                </a:rPr>
                <a:t>: </a:t>
              </a:r>
              <a:r>
                <a:rPr lang="ko-KR" altLang="en-US" dirty="0">
                  <a:latin typeface="+mn-ea"/>
                </a:rPr>
                <a:t>상업용 자료 </a:t>
              </a:r>
              <a:r>
                <a:rPr lang="ko-KR" altLang="en-US" dirty="0" smtClean="0">
                  <a:latin typeface="+mn-ea"/>
                </a:rPr>
                <a:t>처리</a:t>
              </a:r>
              <a:endParaRPr lang="ko-KR" altLang="en-US" dirty="0"/>
            </a:p>
          </p:txBody>
        </p:sp>
        <p:pic>
          <p:nvPicPr>
            <p:cNvPr id="7171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8264" y="1556792"/>
              <a:ext cx="2016224" cy="1485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72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0152" y="4509120"/>
              <a:ext cx="2968873" cy="19266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637" y="1685057"/>
            <a:ext cx="420687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844" y="1685056"/>
            <a:ext cx="420687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0033" y="1685057"/>
            <a:ext cx="420687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00456"/>
            <a:ext cx="420687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359532" y="836712"/>
            <a:ext cx="84249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1.4.2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2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세대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(1959-1964)</a:t>
            </a:r>
            <a:endParaRPr lang="en-US" altLang="ko-KR" dirty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endParaRPr lang="en-US" altLang="ko-KR" dirty="0" smtClean="0">
              <a:solidFill>
                <a:srgbClr val="00B050"/>
              </a:solidFill>
              <a:latin typeface="+mn-ea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특징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endParaRPr lang="ko-KR" altLang="en-US" dirty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b="1" dirty="0">
                <a:solidFill>
                  <a:srgbClr val="C00000"/>
                </a:solidFill>
                <a:latin typeface="+mn-ea"/>
              </a:rPr>
              <a:t>   </a:t>
            </a:r>
            <a:r>
              <a:rPr lang="ko-KR" altLang="en-US" b="1" dirty="0">
                <a:solidFill>
                  <a:srgbClr val="C00000"/>
                </a:solidFill>
                <a:latin typeface="Verdana" pitchFamily="34" charset="0"/>
              </a:rPr>
              <a:t>트랜지스터</a:t>
            </a:r>
            <a:r>
              <a:rPr lang="ko-KR" altLang="en-US" dirty="0">
                <a:latin typeface="Verdana" pitchFamily="34" charset="0"/>
              </a:rPr>
              <a:t> </a:t>
            </a:r>
            <a:r>
              <a:rPr lang="ko-KR" altLang="en-US" dirty="0" smtClean="0">
                <a:latin typeface="Verdana" pitchFamily="34" charset="0"/>
              </a:rPr>
              <a:t>사용 </a:t>
            </a:r>
            <a:r>
              <a:rPr lang="en-US" altLang="ko-KR" dirty="0" smtClean="0">
                <a:latin typeface="Verdana" pitchFamily="34" charset="0"/>
              </a:rPr>
              <a:t>: </a:t>
            </a:r>
            <a:r>
              <a:rPr lang="ko-KR" altLang="en-US" dirty="0" smtClean="0">
                <a:latin typeface="Verdana" pitchFamily="34" charset="0"/>
              </a:rPr>
              <a:t>진공관 </a:t>
            </a:r>
            <a:r>
              <a:rPr lang="ko-KR" altLang="en-US" dirty="0">
                <a:latin typeface="Verdana" pitchFamily="34" charset="0"/>
              </a:rPr>
              <a:t>사용보다 컴퓨터 외형이 </a:t>
            </a:r>
            <a:r>
              <a:rPr lang="en-US" altLang="ko-KR" dirty="0">
                <a:latin typeface="Verdana" pitchFamily="34" charset="0"/>
              </a:rPr>
              <a:t>1/100</a:t>
            </a:r>
            <a:r>
              <a:rPr lang="ko-KR" altLang="en-US" dirty="0" smtClean="0">
                <a:latin typeface="Verdana" pitchFamily="34" charset="0"/>
              </a:rPr>
              <a:t>로 축소</a:t>
            </a:r>
            <a:endParaRPr lang="ko-KR" altLang="en-US" dirty="0">
              <a:latin typeface="Verdana" pitchFamily="34" charset="0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정보처리 </a:t>
            </a:r>
            <a:r>
              <a:rPr lang="ko-KR" altLang="en-US" dirty="0">
                <a:latin typeface="Verdana" pitchFamily="34" charset="0"/>
              </a:rPr>
              <a:t>속도의 고속화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컴퓨터의 지능화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범용화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가격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크기 축소 및 전력 사용량 감소</a:t>
            </a:r>
            <a:r>
              <a:rPr lang="ko-KR" altLang="en-US" dirty="0">
                <a:latin typeface="신명조" charset="-127"/>
                <a:ea typeface="신명조" charset="-127"/>
              </a:rPr>
              <a:t>⇒</a:t>
            </a:r>
            <a:r>
              <a:rPr lang="ko-KR" altLang="en-US" dirty="0">
                <a:latin typeface="Verdana" pitchFamily="34" charset="0"/>
              </a:rPr>
              <a:t>생산성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경제성 향상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고급 </a:t>
            </a:r>
            <a:r>
              <a:rPr lang="ko-KR" altLang="en-US" dirty="0">
                <a:latin typeface="Verdana" pitchFamily="34" charset="0"/>
              </a:rPr>
              <a:t>프로그래밍 언어의 개발 </a:t>
            </a:r>
            <a:r>
              <a:rPr lang="en-US" altLang="ko-KR" dirty="0" smtClean="0">
                <a:latin typeface="Verdana" pitchFamily="34" charset="0"/>
              </a:rPr>
              <a:t>: </a:t>
            </a:r>
            <a:r>
              <a:rPr lang="en-US" altLang="ko-KR" b="1" dirty="0" smtClean="0">
                <a:solidFill>
                  <a:srgbClr val="C00000"/>
                </a:solidFill>
                <a:latin typeface="Verdana" pitchFamily="34" charset="0"/>
              </a:rPr>
              <a:t>Fortran</a:t>
            </a:r>
            <a:r>
              <a:rPr lang="en-US" altLang="ko-KR" b="1" dirty="0">
                <a:solidFill>
                  <a:srgbClr val="C00000"/>
                </a:solidFill>
                <a:latin typeface="Verdana" pitchFamily="34" charset="0"/>
              </a:rPr>
              <a:t>, Cobol, </a:t>
            </a:r>
            <a:r>
              <a:rPr lang="en-US" altLang="ko-KR" b="1" dirty="0" err="1">
                <a:solidFill>
                  <a:srgbClr val="C00000"/>
                </a:solidFill>
                <a:latin typeface="Verdana" pitchFamily="34" charset="0"/>
              </a:rPr>
              <a:t>Algol</a:t>
            </a:r>
            <a:r>
              <a:rPr lang="en-US" altLang="ko-KR" b="1" dirty="0">
                <a:solidFill>
                  <a:srgbClr val="C00000"/>
                </a:solidFill>
                <a:latin typeface="Verdana" pitchFamily="34" charset="0"/>
              </a:rPr>
              <a:t> </a:t>
            </a:r>
            <a:r>
              <a:rPr lang="ko-KR" altLang="en-US" dirty="0" smtClean="0">
                <a:latin typeface="Verdana" pitchFamily="34" charset="0"/>
              </a:rPr>
              <a:t>등</a:t>
            </a:r>
            <a:endParaRPr lang="en-US" altLang="ko-KR" dirty="0" smtClean="0">
              <a:latin typeface="Verdana" pitchFamily="34" charset="0"/>
            </a:endParaRPr>
          </a:p>
          <a:p>
            <a:pPr lvl="2"/>
            <a:endParaRPr lang="en-US" altLang="ko-KR" dirty="0">
              <a:latin typeface="Verdana" pitchFamily="34" charset="0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대표적인 </a:t>
            </a:r>
            <a:r>
              <a:rPr lang="ko-KR" altLang="en-US" b="1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컴퓨터</a:t>
            </a:r>
          </a:p>
          <a:p>
            <a:pPr lvl="1">
              <a:lnSpc>
                <a:spcPct val="150000"/>
              </a:lnSpc>
            </a:pPr>
            <a:r>
              <a:rPr lang="en-US" altLang="ko-KR" b="1" dirty="0">
                <a:solidFill>
                  <a:srgbClr val="C00000"/>
                </a:solidFill>
                <a:latin typeface="+mn-ea"/>
              </a:rPr>
              <a:t>   </a:t>
            </a:r>
            <a:r>
              <a:rPr lang="en-US" altLang="ko-KR" dirty="0" smtClean="0">
                <a:solidFill>
                  <a:srgbClr val="C00000"/>
                </a:solidFill>
                <a:latin typeface="Verdana" pitchFamily="34" charset="0"/>
              </a:rPr>
              <a:t>UNIVAC-II : </a:t>
            </a:r>
            <a:r>
              <a:rPr lang="ko-KR" altLang="en-US" dirty="0" smtClean="0">
                <a:latin typeface="Verdana" pitchFamily="34" charset="0"/>
              </a:rPr>
              <a:t>최초로 </a:t>
            </a:r>
            <a:r>
              <a:rPr lang="ko-KR" altLang="en-US" dirty="0">
                <a:latin typeface="Verdana" pitchFamily="34" charset="0"/>
              </a:rPr>
              <a:t>트랜지스터를 사용한 </a:t>
            </a:r>
            <a:r>
              <a:rPr lang="ko-KR" altLang="en-US" dirty="0" smtClean="0">
                <a:latin typeface="Verdana" pitchFamily="34" charset="0"/>
              </a:rPr>
              <a:t>컴퓨터</a:t>
            </a:r>
            <a:endParaRPr lang="en-US" altLang="ko-KR" dirty="0" smtClean="0">
              <a:latin typeface="Verdana" pitchFamily="34" charset="0"/>
            </a:endParaRPr>
          </a:p>
          <a:p>
            <a:endParaRPr lang="en-US" altLang="ko-KR" dirty="0" smtClean="0">
              <a:latin typeface="Verdana" pitchFamily="34" charset="0"/>
            </a:endParaRPr>
          </a:p>
          <a:p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- 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문제점</a:t>
            </a:r>
            <a:endParaRPr lang="en-US" altLang="ko-KR" b="1" dirty="0" smtClean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Verdana" pitchFamily="34" charset="0"/>
              </a:rPr>
              <a:t> </a:t>
            </a:r>
            <a:r>
              <a:rPr lang="en-US" altLang="ko-KR" dirty="0" smtClean="0">
                <a:latin typeface="Verdana" pitchFamily="34" charset="0"/>
              </a:rPr>
              <a:t>       </a:t>
            </a:r>
            <a:r>
              <a:rPr lang="ko-KR" altLang="en-US" dirty="0" smtClean="0">
                <a:latin typeface="Verdana" pitchFamily="34" charset="0"/>
              </a:rPr>
              <a:t>서로 </a:t>
            </a:r>
            <a:r>
              <a:rPr lang="ko-KR" altLang="en-US" dirty="0">
                <a:latin typeface="Verdana" pitchFamily="34" charset="0"/>
              </a:rPr>
              <a:t>다른 종류의 컴퓨터 간에 호환성 결여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751427"/>
            <a:ext cx="2395537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95536" y="980728"/>
            <a:ext cx="8208912" cy="4385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1.4.3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3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세대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(1964-1971)</a:t>
            </a:r>
          </a:p>
          <a:p>
            <a:endParaRPr lang="en-US" altLang="ko-KR" dirty="0" smtClean="0">
              <a:solidFill>
                <a:srgbClr val="00B050"/>
              </a:solidFill>
              <a:latin typeface="+mn-ea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특징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   </a:t>
            </a: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IC</a:t>
            </a:r>
            <a:r>
              <a:rPr lang="en-US" altLang="ko-KR" dirty="0" smtClean="0">
                <a:latin typeface="+mn-ea"/>
              </a:rPr>
              <a:t>(Integrated Circuit :</a:t>
            </a:r>
            <a:r>
              <a:rPr lang="ko-KR" altLang="en-US" dirty="0" smtClean="0">
                <a:latin typeface="+mn-ea"/>
              </a:rPr>
              <a:t>집적회로</a:t>
            </a:r>
            <a:r>
              <a:rPr lang="en-US" altLang="ko-KR" dirty="0" smtClean="0">
                <a:latin typeface="+mn-ea"/>
              </a:rPr>
              <a:t>) </a:t>
            </a:r>
            <a:r>
              <a:rPr lang="ko-KR" altLang="en-US" dirty="0" smtClean="0">
                <a:latin typeface="+mn-ea"/>
              </a:rPr>
              <a:t>사용으로 컴퓨터 혁명의 시작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복잡한 운영체제</a:t>
            </a:r>
            <a:r>
              <a:rPr lang="en-US" altLang="ko-KR" dirty="0" smtClean="0">
                <a:latin typeface="+mn-ea"/>
              </a:rPr>
              <a:t>(OS : Operating System)</a:t>
            </a:r>
            <a:r>
              <a:rPr lang="ko-KR" altLang="en-US" dirty="0" smtClean="0">
                <a:latin typeface="+mn-ea"/>
              </a:rPr>
              <a:t>와 소프트웨어 사용</a:t>
            </a:r>
            <a:endParaRPr lang="en-US" altLang="ko-KR" dirty="0" smtClean="0">
              <a:latin typeface="+mn-ea"/>
            </a:endParaRPr>
          </a:p>
          <a:p>
            <a:pPr lvl="2"/>
            <a:endParaRPr lang="en-US" altLang="ko-KR" dirty="0" smtClean="0">
              <a:latin typeface="Verdana" pitchFamily="34" charset="0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대표적인 컴퓨터</a:t>
            </a:r>
          </a:p>
          <a:p>
            <a:pPr lvl="1">
              <a:lnSpc>
                <a:spcPct val="150000"/>
              </a:lnSpc>
            </a:pP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   IBM System/360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 1964</a:t>
            </a:r>
            <a:r>
              <a:rPr lang="ko-KR" altLang="en-US" dirty="0" smtClean="0">
                <a:latin typeface="+mj-ea"/>
                <a:ea typeface="+mj-ea"/>
              </a:rPr>
              <a:t>년 </a:t>
            </a:r>
            <a:r>
              <a:rPr lang="en-US" altLang="ko-KR" dirty="0" smtClean="0">
                <a:latin typeface="+mj-ea"/>
                <a:ea typeface="+mj-ea"/>
              </a:rPr>
              <a:t>4</a:t>
            </a:r>
            <a:r>
              <a:rPr lang="ko-KR" altLang="en-US" dirty="0" smtClean="0">
                <a:latin typeface="+mj-ea"/>
                <a:ea typeface="+mj-ea"/>
              </a:rPr>
              <a:t>월 </a:t>
            </a:r>
            <a:r>
              <a:rPr lang="en-US" altLang="ko-KR" dirty="0" smtClean="0">
                <a:latin typeface="+mj-ea"/>
                <a:ea typeface="+mj-ea"/>
              </a:rPr>
              <a:t>7</a:t>
            </a:r>
            <a:r>
              <a:rPr lang="ko-KR" altLang="en-US" dirty="0" smtClean="0">
                <a:latin typeface="+mj-ea"/>
                <a:ea typeface="+mj-ea"/>
              </a:rPr>
              <a:t>일 발표 </a:t>
            </a:r>
            <a:r>
              <a:rPr lang="en-US" altLang="ko-KR" dirty="0" smtClean="0">
                <a:latin typeface="+mj-ea"/>
                <a:ea typeface="+mj-ea"/>
              </a:rPr>
              <a:t>–</a:t>
            </a:r>
            <a:r>
              <a:rPr lang="ko-KR" altLang="en-US" dirty="0" smtClean="0">
                <a:latin typeface="+mj-ea"/>
                <a:ea typeface="+mj-ea"/>
              </a:rPr>
              <a:t>제 </a:t>
            </a:r>
            <a:r>
              <a:rPr lang="en-US" altLang="ko-KR" dirty="0" smtClean="0">
                <a:latin typeface="+mj-ea"/>
                <a:ea typeface="+mj-ea"/>
              </a:rPr>
              <a:t>3</a:t>
            </a:r>
            <a:r>
              <a:rPr lang="ko-KR" altLang="en-US" dirty="0" smtClean="0">
                <a:latin typeface="+mj-ea"/>
                <a:ea typeface="+mj-ea"/>
              </a:rPr>
              <a:t>세대 컴퓨터 시대의 개막</a:t>
            </a:r>
          </a:p>
          <a:p>
            <a:pPr lvl="2">
              <a:lnSpc>
                <a:spcPct val="150000"/>
              </a:lnSpc>
            </a:pPr>
            <a:r>
              <a:rPr lang="ko-KR" altLang="en-US" dirty="0" smtClean="0">
                <a:latin typeface="+mj-ea"/>
                <a:ea typeface="+mj-ea"/>
              </a:rPr>
              <a:t> 서로 호환성을 지닌 </a:t>
            </a:r>
            <a:r>
              <a:rPr lang="en-US" altLang="ko-KR" dirty="0" smtClean="0">
                <a:latin typeface="+mj-ea"/>
                <a:ea typeface="+mj-ea"/>
              </a:rPr>
              <a:t>6</a:t>
            </a:r>
            <a:r>
              <a:rPr lang="ko-KR" altLang="en-US" dirty="0" smtClean="0">
                <a:latin typeface="+mj-ea"/>
                <a:ea typeface="+mj-ea"/>
              </a:rPr>
              <a:t>대의 컴퓨터 군으로 구성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 40</a:t>
            </a:r>
            <a:r>
              <a:rPr lang="ko-KR" altLang="en-US" dirty="0" smtClean="0">
                <a:latin typeface="+mj-ea"/>
                <a:ea typeface="+mj-ea"/>
              </a:rPr>
              <a:t>대의 입출력 장치와 보조기억장치 사용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 360</a:t>
            </a:r>
            <a:r>
              <a:rPr lang="ko-KR" altLang="en-US" dirty="0" smtClean="0">
                <a:latin typeface="+mj-ea"/>
                <a:ea typeface="+mj-ea"/>
              </a:rPr>
              <a:t>은 </a:t>
            </a:r>
            <a:r>
              <a:rPr lang="en-US" altLang="ko-KR" dirty="0" smtClean="0">
                <a:latin typeface="+mj-ea"/>
                <a:ea typeface="+mj-ea"/>
              </a:rPr>
              <a:t>360</a:t>
            </a:r>
            <a:r>
              <a:rPr lang="ko-KR" altLang="en-US" dirty="0" smtClean="0">
                <a:latin typeface="+mj-ea"/>
                <a:ea typeface="+mj-ea"/>
              </a:rPr>
              <a:t>도 회전 방향을 의미하며 컴퓨터의 범용성을 표현</a:t>
            </a:r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51520" y="836712"/>
            <a:ext cx="842493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1.4.4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4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세대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(1971)</a:t>
            </a:r>
          </a:p>
          <a:p>
            <a:endParaRPr lang="en-US" altLang="ko-KR" dirty="0" smtClean="0">
              <a:solidFill>
                <a:srgbClr val="00B050"/>
              </a:solidFill>
              <a:latin typeface="+mn-ea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특징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   </a:t>
            </a:r>
            <a:r>
              <a:rPr lang="ko-KR" altLang="en-US" dirty="0" smtClean="0">
                <a:latin typeface="+mn-ea"/>
              </a:rPr>
              <a:t>컴퓨터의 진화적인 발전</a:t>
            </a:r>
            <a:endParaRPr lang="en-US" altLang="ko-KR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    LSI(Large Scale Integration)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VLSI(Very Large Scale Integration)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터미널에서 자료를 입출력 하는 온라인 방식의 처리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데이터 통신의 출현 </a:t>
            </a:r>
            <a:r>
              <a:rPr lang="en-US" altLang="ko-KR" dirty="0" smtClean="0">
                <a:latin typeface="+mn-ea"/>
              </a:rPr>
              <a:t>: </a:t>
            </a:r>
            <a:r>
              <a:rPr lang="ko-KR" altLang="en-US" dirty="0" smtClean="0">
                <a:latin typeface="+mn-ea"/>
              </a:rPr>
              <a:t>은행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항공기 예약 등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마이크로 프로세서의 출현으로 개인용 컴퓨터 시대의 도래를 알림</a:t>
            </a:r>
            <a:endParaRPr lang="en-US" altLang="ko-KR" dirty="0" smtClean="0">
              <a:latin typeface="+mn-ea"/>
            </a:endParaRPr>
          </a:p>
          <a:p>
            <a:pPr lvl="1"/>
            <a:endParaRPr lang="en-US" altLang="ko-KR" dirty="0" smtClean="0">
              <a:latin typeface="+mn-ea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+mn-ea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마이크로프로세서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(micro processor)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등장</a:t>
            </a:r>
            <a:endParaRPr lang="en-US" altLang="ko-KR" dirty="0" smtClean="0">
              <a:solidFill>
                <a:srgbClr val="7030A0"/>
              </a:solidFill>
              <a:latin typeface="휴먼엑스포" pitchFamily="18" charset="-127"/>
              <a:ea typeface="휴먼엑스포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한 개의 칩</a:t>
            </a:r>
            <a:r>
              <a:rPr lang="en-US" altLang="ko-KR" dirty="0" smtClean="0">
                <a:latin typeface="+mn-ea"/>
              </a:rPr>
              <a:t>(chip)</a:t>
            </a:r>
            <a:r>
              <a:rPr lang="ko-KR" altLang="en-US" dirty="0" smtClean="0">
                <a:latin typeface="+mn-ea"/>
              </a:rPr>
              <a:t>에 컴퓨터의 연산과 제어 기능을 배치한  중앙처리장치로</a:t>
            </a:r>
            <a:endParaRPr lang="en-US" altLang="ko-KR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미국 </a:t>
            </a:r>
            <a:r>
              <a:rPr lang="en-US" altLang="ko-KR" dirty="0" smtClean="0">
                <a:latin typeface="+mn-ea"/>
              </a:rPr>
              <a:t>Intel </a:t>
            </a:r>
            <a:r>
              <a:rPr lang="ko-KR" altLang="en-US" dirty="0" smtClean="0">
                <a:latin typeface="+mn-ea"/>
              </a:rPr>
              <a:t>사의 </a:t>
            </a:r>
            <a:r>
              <a:rPr lang="en-US" altLang="ko-KR" dirty="0" smtClean="0">
                <a:latin typeface="+mn-ea"/>
              </a:rPr>
              <a:t>Hoff</a:t>
            </a:r>
            <a:r>
              <a:rPr lang="ko-KR" altLang="en-US" dirty="0" smtClean="0">
                <a:latin typeface="+mn-ea"/>
              </a:rPr>
              <a:t>가 </a:t>
            </a:r>
            <a:r>
              <a:rPr lang="en-US" altLang="ko-KR" dirty="0" smtClean="0">
                <a:latin typeface="+mn-ea"/>
              </a:rPr>
              <a:t>1971</a:t>
            </a:r>
            <a:r>
              <a:rPr lang="ko-KR" altLang="en-US" dirty="0" smtClean="0">
                <a:latin typeface="+mn-ea"/>
              </a:rPr>
              <a:t>년 처음으로 </a:t>
            </a:r>
            <a:r>
              <a:rPr lang="en-US" altLang="ko-KR" dirty="0" smtClean="0">
                <a:latin typeface="+mn-ea"/>
              </a:rPr>
              <a:t>Intel 4004 </a:t>
            </a:r>
            <a:r>
              <a:rPr lang="ko-KR" altLang="en-US" dirty="0" smtClean="0">
                <a:latin typeface="+mn-ea"/>
              </a:rPr>
              <a:t>제작</a:t>
            </a:r>
            <a:r>
              <a:rPr lang="en-US" altLang="ko-KR" dirty="0" smtClean="0">
                <a:latin typeface="+mn-ea"/>
              </a:rPr>
              <a:t>(4bit)</a:t>
            </a:r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259632" y="871167"/>
            <a:ext cx="24482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950B7B"/>
                </a:solidFill>
                <a:latin typeface="휴먼엑스포" pitchFamily="18" charset="-127"/>
                <a:ea typeface="휴먼엑스포" pitchFamily="18" charset="-127"/>
              </a:rPr>
              <a:t>Intel 4004 </a:t>
            </a:r>
            <a:r>
              <a:rPr lang="ko-KR" altLang="en-US" dirty="0" smtClean="0">
                <a:solidFill>
                  <a:srgbClr val="950B7B"/>
                </a:solidFill>
                <a:latin typeface="휴먼엑스포" pitchFamily="18" charset="-127"/>
                <a:ea typeface="휴먼엑스포" pitchFamily="18" charset="-127"/>
              </a:rPr>
              <a:t>설계도</a:t>
            </a:r>
            <a:endParaRPr lang="en-US" altLang="ko-KR" dirty="0" smtClean="0">
              <a:solidFill>
                <a:srgbClr val="950B7B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667" y="1412776"/>
            <a:ext cx="5760641" cy="445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6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908720"/>
            <a:ext cx="7992888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1.4.5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현대의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–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무 세대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?</a:t>
            </a:r>
          </a:p>
          <a:p>
            <a:endParaRPr lang="en-US" altLang="ko-KR" dirty="0" smtClean="0">
              <a:solidFill>
                <a:srgbClr val="00B050"/>
              </a:solidFill>
              <a:latin typeface="+mn-ea"/>
            </a:endParaRPr>
          </a:p>
          <a:p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특징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   </a:t>
            </a:r>
            <a:r>
              <a:rPr lang="ko-KR" altLang="en-US" dirty="0" smtClean="0">
                <a:latin typeface="Verdana" pitchFamily="34" charset="0"/>
              </a:rPr>
              <a:t>인공 </a:t>
            </a:r>
            <a:r>
              <a:rPr lang="ko-KR" altLang="en-US" dirty="0" smtClean="0">
                <a:latin typeface="+mn-ea"/>
              </a:rPr>
              <a:t>지능형 컴퓨터 추구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고속의 컴퓨터 통신망을 활용한 컴퓨터 네트워크 구성 </a:t>
            </a:r>
            <a:r>
              <a:rPr lang="en-US" altLang="ko-KR" dirty="0" smtClean="0">
                <a:latin typeface="+mn-ea"/>
              </a:rPr>
              <a:t>: Internet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개인용 컴퓨터</a:t>
            </a:r>
            <a:r>
              <a:rPr lang="en-US" altLang="ko-KR" dirty="0" smtClean="0">
                <a:latin typeface="+mn-ea"/>
              </a:rPr>
              <a:t>(PC)</a:t>
            </a:r>
            <a:r>
              <a:rPr lang="ko-KR" altLang="en-US" dirty="0" smtClean="0">
                <a:latin typeface="+mn-ea"/>
              </a:rPr>
              <a:t>의 고속화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XT - 286 – 386 – 486 - </a:t>
            </a:r>
            <a:r>
              <a:rPr lang="en-US" altLang="ko-KR" dirty="0" err="1" smtClean="0">
                <a:latin typeface="+mn-ea"/>
              </a:rPr>
              <a:t>pentium</a:t>
            </a:r>
            <a:r>
              <a:rPr lang="en-US" altLang="ko-KR" dirty="0" smtClean="0">
                <a:latin typeface="+mn-ea"/>
              </a:rPr>
              <a:t>(586) – </a:t>
            </a:r>
            <a:r>
              <a:rPr lang="en-US" altLang="ko-KR" dirty="0" err="1" smtClean="0">
                <a:latin typeface="+mn-ea"/>
              </a:rPr>
              <a:t>pentium</a:t>
            </a:r>
            <a:r>
              <a:rPr lang="en-US" altLang="ko-KR" dirty="0" smtClean="0">
                <a:latin typeface="+mn-ea"/>
              </a:rPr>
              <a:t> IV – …..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멀티미디어 자료 처리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인간과 상호작용의 간편화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초고속 슈퍼 컴퓨터의 활용</a:t>
            </a:r>
            <a:endParaRPr lang="en-US" altLang="ko-KR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</a:t>
            </a:r>
            <a:r>
              <a:rPr lang="ko-KR" altLang="en-US" dirty="0" smtClean="0">
                <a:latin typeface="+mn-ea"/>
              </a:rPr>
              <a:t>초소형화</a:t>
            </a:r>
            <a:r>
              <a:rPr lang="en-US" altLang="ko-KR" dirty="0" smtClean="0">
                <a:latin typeface="+mn-ea"/>
              </a:rPr>
              <a:t> : mobile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phone</a:t>
            </a:r>
            <a:r>
              <a:rPr lang="ko-KR" altLang="en-US" dirty="0" smtClean="0">
                <a:latin typeface="+mn-ea"/>
              </a:rPr>
              <a:t>에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탑재</a:t>
            </a:r>
            <a:r>
              <a:rPr lang="en-US" altLang="ko-KR" dirty="0" smtClean="0"/>
              <a:t>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764024"/>
            <a:ext cx="8352928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1.5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컴퓨터의</a:t>
            </a: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분류</a:t>
            </a:r>
            <a:endParaRPr lang="en-US" altLang="ko-KR" sz="2000" dirty="0" smtClean="0">
              <a:solidFill>
                <a:srgbClr val="0033CC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취급하는 자료의 형태에 따라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디지털 컴퓨터</a:t>
            </a:r>
            <a:r>
              <a:rPr lang="en-US" altLang="ko-KR" dirty="0" smtClean="0">
                <a:latin typeface="Verdana" pitchFamily="34" charset="0"/>
              </a:rPr>
              <a:t>(digital computer)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아날로그 컴퓨터</a:t>
            </a:r>
            <a:r>
              <a:rPr lang="en-US" altLang="ko-KR" dirty="0" smtClean="0">
                <a:latin typeface="Verdana" pitchFamily="34" charset="0"/>
              </a:rPr>
              <a:t>(analog computer)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</a:t>
            </a:r>
            <a:r>
              <a:rPr lang="ko-KR" altLang="en-US" dirty="0" err="1" smtClean="0">
                <a:latin typeface="Verdana" pitchFamily="34" charset="0"/>
              </a:rPr>
              <a:t>하이브리드</a:t>
            </a:r>
            <a:r>
              <a:rPr lang="ko-KR" altLang="en-US" dirty="0" smtClean="0">
                <a:latin typeface="Verdana" pitchFamily="34" charset="0"/>
              </a:rPr>
              <a:t> 컴퓨터</a:t>
            </a:r>
            <a:r>
              <a:rPr lang="en-US" altLang="ko-KR" dirty="0" smtClean="0">
                <a:latin typeface="Verdana" pitchFamily="34" charset="0"/>
              </a:rPr>
              <a:t>(hybrid computer)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컴퓨터의 사용 용도에 따라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범용 컴퓨터</a:t>
            </a:r>
            <a:r>
              <a:rPr lang="en-US" altLang="ko-KR" dirty="0" smtClean="0">
                <a:latin typeface="Verdana" pitchFamily="34" charset="0"/>
              </a:rPr>
              <a:t>(general purpose computer)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전용</a:t>
            </a:r>
            <a:r>
              <a:rPr lang="en-US" altLang="ko-KR" dirty="0" smtClean="0">
                <a:latin typeface="Verdana" pitchFamily="34" charset="0"/>
              </a:rPr>
              <a:t>(</a:t>
            </a:r>
            <a:r>
              <a:rPr lang="ko-KR" altLang="en-US" dirty="0" smtClean="0">
                <a:latin typeface="Verdana" pitchFamily="34" charset="0"/>
              </a:rPr>
              <a:t>특수 목적</a:t>
            </a:r>
            <a:r>
              <a:rPr lang="en-US" altLang="ko-KR" dirty="0" smtClean="0">
                <a:latin typeface="Verdana" pitchFamily="34" charset="0"/>
              </a:rPr>
              <a:t>) </a:t>
            </a:r>
            <a:r>
              <a:rPr lang="ko-KR" altLang="en-US" dirty="0" smtClean="0">
                <a:latin typeface="Verdana" pitchFamily="34" charset="0"/>
              </a:rPr>
              <a:t>컴퓨터</a:t>
            </a:r>
            <a:r>
              <a:rPr lang="en-US" altLang="ko-KR" dirty="0" smtClean="0">
                <a:latin typeface="Verdana" pitchFamily="34" charset="0"/>
              </a:rPr>
              <a:t>(special purpose computer)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컴퓨터의 성능과 가격에 따라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마이크로 컴퓨터</a:t>
            </a:r>
            <a:r>
              <a:rPr lang="en-US" altLang="ko-KR" dirty="0" smtClean="0">
                <a:latin typeface="Verdana" pitchFamily="34" charset="0"/>
              </a:rPr>
              <a:t>(micro computer) : </a:t>
            </a:r>
            <a:r>
              <a:rPr lang="ko-KR" altLang="en-US" dirty="0" smtClean="0">
                <a:latin typeface="Verdana" pitchFamily="34" charset="0"/>
              </a:rPr>
              <a:t>개인용 </a:t>
            </a:r>
            <a:r>
              <a:rPr lang="en-US" altLang="ko-KR" dirty="0" smtClean="0">
                <a:latin typeface="Verdana" pitchFamily="34" charset="0"/>
              </a:rPr>
              <a:t>PC </a:t>
            </a:r>
            <a:r>
              <a:rPr lang="ko-KR" altLang="en-US" dirty="0" smtClean="0">
                <a:latin typeface="Verdana" pitchFamily="34" charset="0"/>
              </a:rPr>
              <a:t>포함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미니 컴퓨터</a:t>
            </a:r>
            <a:r>
              <a:rPr lang="en-US" altLang="ko-KR" dirty="0" smtClean="0">
                <a:latin typeface="Verdana" pitchFamily="34" charset="0"/>
              </a:rPr>
              <a:t>(mini computer)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메인 프레임 컴퓨터</a:t>
            </a:r>
            <a:r>
              <a:rPr lang="en-US" altLang="ko-KR" dirty="0" smtClean="0">
                <a:latin typeface="Verdana" pitchFamily="34" charset="0"/>
              </a:rPr>
              <a:t>(mainframe computer)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   슈퍼 컴퓨터</a:t>
            </a:r>
            <a:r>
              <a:rPr lang="en-US" altLang="ko-KR" dirty="0" smtClean="0">
                <a:latin typeface="Verdana" pitchFamily="34" charset="0"/>
              </a:rPr>
              <a:t>(super computer)</a:t>
            </a:r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620688"/>
            <a:ext cx="84969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1.6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컴퓨터의 구조</a:t>
            </a:r>
            <a:endParaRPr lang="en-US" altLang="ko-KR" sz="2000" dirty="0" smtClean="0">
              <a:solidFill>
                <a:srgbClr val="0033CC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endParaRPr lang="en-US" altLang="ko-KR" sz="1600" dirty="0" smtClean="0"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268760"/>
            <a:ext cx="6480720" cy="4451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620688"/>
            <a:ext cx="849694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1.6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컴퓨터의 구조</a:t>
            </a:r>
            <a:endParaRPr lang="en-US" altLang="ko-KR" sz="2000" dirty="0" smtClean="0">
              <a:solidFill>
                <a:srgbClr val="0033CC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b="1" dirty="0" err="1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주기억</a:t>
            </a:r>
            <a:r>
              <a:rPr lang="ko-KR" altLang="en-US" b="1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장치</a:t>
            </a:r>
          </a:p>
          <a:p>
            <a:pPr lvl="1"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  <a:latin typeface="+mn-ea"/>
              </a:rPr>
              <a:t>  Main memory </a:t>
            </a:r>
            <a:r>
              <a:rPr lang="en-US" altLang="ko-KR" sz="1600" dirty="0" smtClean="0">
                <a:latin typeface="+mn-ea"/>
              </a:rPr>
              <a:t>: RAM(Random Access Memory) - </a:t>
            </a:r>
            <a:r>
              <a:rPr lang="ko-KR" altLang="en-US" sz="1600" dirty="0" smtClean="0">
                <a:latin typeface="+mn-ea"/>
              </a:rPr>
              <a:t>반도체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ROM(Read Only Memory), Cache Memory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Memory hierarchy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- CPU(Central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Processing Unit)</a:t>
            </a:r>
          </a:p>
          <a:p>
            <a:pPr lvl="1" algn="just"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  <a:latin typeface="+mn-ea"/>
              </a:rPr>
              <a:t>  Control unit </a:t>
            </a:r>
            <a:r>
              <a:rPr lang="en-US" altLang="ko-KR" sz="1600" dirty="0" smtClean="0">
                <a:latin typeface="+mn-ea"/>
              </a:rPr>
              <a:t>: program counter(PC), instruction register(IR), instruction interpreter,</a:t>
            </a:r>
          </a:p>
          <a:p>
            <a:pPr lvl="1" algn="just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                   working register, general register</a:t>
            </a:r>
          </a:p>
          <a:p>
            <a:pPr lvl="1" algn="just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          [Note] register : CPU </a:t>
            </a:r>
            <a:r>
              <a:rPr lang="ko-KR" altLang="en-US" sz="1600" dirty="0" smtClean="0">
                <a:latin typeface="+mn-ea"/>
              </a:rPr>
              <a:t>내부에 있는 </a:t>
            </a:r>
            <a:r>
              <a:rPr lang="en-US" altLang="ko-KR" sz="1600" dirty="0" smtClean="0">
                <a:latin typeface="+mn-ea"/>
              </a:rPr>
              <a:t>(</a:t>
            </a:r>
            <a:r>
              <a:rPr lang="ko-KR" altLang="en-US" sz="1600" dirty="0" smtClean="0">
                <a:latin typeface="+mn-ea"/>
              </a:rPr>
              <a:t>임시</a:t>
            </a:r>
            <a:r>
              <a:rPr lang="en-US" altLang="ko-KR" sz="1600" dirty="0" smtClean="0">
                <a:latin typeface="+mn-ea"/>
              </a:rPr>
              <a:t>)</a:t>
            </a:r>
            <a:r>
              <a:rPr lang="ko-KR" altLang="en-US" sz="1600" dirty="0" smtClean="0">
                <a:latin typeface="+mn-ea"/>
              </a:rPr>
              <a:t> 기억장소</a:t>
            </a:r>
          </a:p>
          <a:p>
            <a:pPr lvl="1"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  <a:latin typeface="+mn-ea"/>
              </a:rPr>
              <a:t>  Arithmetic &amp; Logic Unit(ALU)</a:t>
            </a:r>
          </a:p>
          <a:p>
            <a:pPr lvl="2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Accumulator, Complementary, Adder, Multiplier, Divider </a:t>
            </a:r>
            <a:r>
              <a:rPr lang="ko-KR" altLang="en-US" sz="1600" dirty="0" smtClean="0">
                <a:latin typeface="+mn-ea"/>
              </a:rPr>
              <a:t>등</a:t>
            </a:r>
          </a:p>
          <a:p>
            <a:pPr>
              <a:lnSpc>
                <a:spcPct val="200000"/>
              </a:lnSpc>
            </a:pPr>
            <a:r>
              <a:rPr lang="en-US" altLang="ko-KR" sz="1600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Peripheral device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keyboard, printer, display, Hard disk, USB memory, Floppy disk, CD/DVD </a:t>
            </a:r>
            <a:r>
              <a:rPr lang="ko-KR" altLang="en-US" sz="1600" dirty="0" smtClean="0">
                <a:latin typeface="+mn-ea"/>
              </a:rPr>
              <a:t>등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+mn-ea"/>
              </a:rPr>
              <a:t>  I/O controller, I/O channel(I/O processor)</a:t>
            </a:r>
          </a:p>
        </p:txBody>
      </p:sp>
    </p:spTree>
    <p:extLst>
      <p:ext uri="{BB962C8B-B14F-4D97-AF65-F5344CB8AC3E}">
        <p14:creationId xmlns:p14="http://schemas.microsoft.com/office/powerpoint/2010/main" val="119458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539806" y="836712"/>
            <a:ext cx="806438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□ 『The 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Third Wave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』 </a:t>
            </a:r>
            <a:r>
              <a:rPr lang="en-US" altLang="ko-KR" dirty="0" smtClean="0"/>
              <a:t>: </a:t>
            </a:r>
            <a:r>
              <a:rPr lang="en-US" altLang="ko-KR" dirty="0"/>
              <a:t>1980 Alvin Toffler </a:t>
            </a:r>
            <a:r>
              <a:rPr lang="ko-KR" altLang="en-US" dirty="0"/>
              <a:t>저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ko-KR" altLang="en-US" dirty="0" smtClean="0"/>
              <a:t>    ☞ 제 </a:t>
            </a:r>
            <a:r>
              <a:rPr lang="en-US" altLang="ko-KR" dirty="0"/>
              <a:t>1</a:t>
            </a:r>
            <a:r>
              <a:rPr lang="ko-KR" altLang="en-US" dirty="0"/>
              <a:t>의 물결</a:t>
            </a:r>
            <a:r>
              <a:rPr lang="en-US" altLang="ko-KR" dirty="0"/>
              <a:t>(</a:t>
            </a:r>
            <a:r>
              <a:rPr lang="ko-KR" altLang="en-US" dirty="0"/>
              <a:t>농업 혁명</a:t>
            </a:r>
            <a:r>
              <a:rPr lang="en-US" altLang="ko-KR" dirty="0"/>
              <a:t>), </a:t>
            </a:r>
            <a:r>
              <a:rPr lang="ko-KR" altLang="en-US" dirty="0"/>
              <a:t>제 </a:t>
            </a:r>
            <a:r>
              <a:rPr lang="en-US" altLang="ko-KR" dirty="0"/>
              <a:t>2</a:t>
            </a:r>
            <a:r>
              <a:rPr lang="ko-KR" altLang="en-US" dirty="0"/>
              <a:t>의 물결</a:t>
            </a:r>
            <a:r>
              <a:rPr lang="en-US" altLang="ko-KR" dirty="0"/>
              <a:t>(</a:t>
            </a:r>
            <a:r>
              <a:rPr lang="ko-KR" altLang="en-US" dirty="0"/>
              <a:t>산업 혁명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☞ </a:t>
            </a:r>
            <a:r>
              <a:rPr lang="ko-KR" altLang="en-US" dirty="0" smtClean="0"/>
              <a:t>지식과 </a:t>
            </a:r>
            <a:r>
              <a:rPr lang="ko-KR" altLang="en-US" dirty="0"/>
              <a:t>정보를 토대로 한 제 </a:t>
            </a:r>
            <a:r>
              <a:rPr lang="en-US" altLang="ko-KR" dirty="0"/>
              <a:t>3</a:t>
            </a:r>
            <a:r>
              <a:rPr lang="ko-KR" altLang="en-US" dirty="0"/>
              <a:t>의 물결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□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정보화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사회와 컴퓨터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ko-KR" altLang="en-US" dirty="0" smtClean="0"/>
              <a:t>   ☞ 다량의 </a:t>
            </a:r>
            <a:r>
              <a:rPr lang="ko-KR" altLang="en-US" dirty="0"/>
              <a:t>자료와 정보의 축적</a:t>
            </a:r>
            <a:r>
              <a:rPr lang="en-US" altLang="ko-KR" dirty="0"/>
              <a:t>, </a:t>
            </a:r>
            <a:r>
              <a:rPr lang="ko-KR" altLang="en-US" dirty="0"/>
              <a:t>가공</a:t>
            </a:r>
            <a:r>
              <a:rPr lang="en-US" altLang="ko-KR" dirty="0"/>
              <a:t>, </a:t>
            </a:r>
            <a:r>
              <a:rPr lang="ko-KR" altLang="en-US" dirty="0"/>
              <a:t>검색 및 </a:t>
            </a:r>
            <a:r>
              <a:rPr lang="ko-KR" altLang="en-US" dirty="0" smtClean="0"/>
              <a:t>활용을 통해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ko-KR" altLang="en-US" dirty="0" smtClean="0"/>
              <a:t>   </a:t>
            </a:r>
            <a:r>
              <a:rPr lang="ko-KR" altLang="en-US" dirty="0"/>
              <a:t>☞ </a:t>
            </a:r>
            <a:r>
              <a:rPr lang="ko-KR" altLang="en-US" dirty="0" smtClean="0"/>
              <a:t>정보화 </a:t>
            </a:r>
            <a:r>
              <a:rPr lang="ko-KR" altLang="en-US" dirty="0"/>
              <a:t>사회를 가능하게 해준 도구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      </a:t>
            </a:r>
            <a:r>
              <a:rPr lang="ko-KR" altLang="en-US" dirty="0" smtClean="0"/>
              <a:t>   ⇒ </a:t>
            </a:r>
            <a:r>
              <a:rPr lang="ko-KR" altLang="en-US" dirty="0">
                <a:solidFill>
                  <a:srgbClr val="C00000"/>
                </a:solidFill>
                <a:latin typeface="HY견고딕" pitchFamily="18" charset="-127"/>
                <a:ea typeface="HY견고딕" pitchFamily="18" charset="-127"/>
              </a:rPr>
              <a:t>컴퓨터</a:t>
            </a:r>
            <a:r>
              <a:rPr lang="en-US" altLang="ko-KR" dirty="0">
                <a:solidFill>
                  <a:srgbClr val="C00000"/>
                </a:solidFill>
                <a:latin typeface="HY견고딕" pitchFamily="18" charset="-127"/>
                <a:ea typeface="HY견고딕" pitchFamily="18" charset="-127"/>
              </a:rPr>
              <a:t>(computer) + </a:t>
            </a:r>
            <a:r>
              <a:rPr lang="ko-KR" altLang="en-US" dirty="0">
                <a:solidFill>
                  <a:srgbClr val="C00000"/>
                </a:solidFill>
                <a:latin typeface="HY견고딕" pitchFamily="18" charset="-127"/>
                <a:ea typeface="HY견고딕" pitchFamily="18" charset="-127"/>
              </a:rPr>
              <a:t>정보통신</a:t>
            </a:r>
          </a:p>
          <a:p>
            <a:pPr>
              <a:lnSpc>
                <a:spcPct val="150000"/>
              </a:lnSpc>
            </a:pP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□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dirty="0" err="1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Computopia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dirty="0"/>
              <a:t>= Computer + Utopia</a:t>
            </a:r>
          </a:p>
        </p:txBody>
      </p:sp>
    </p:spTree>
    <p:extLst>
      <p:ext uri="{BB962C8B-B14F-4D97-AF65-F5344CB8AC3E}">
        <p14:creationId xmlns:p14="http://schemas.microsoft.com/office/powerpoint/2010/main" val="64480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539552" y="917912"/>
            <a:ext cx="8280920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1.7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프로그램 내장방식 컴퓨터</a:t>
            </a:r>
            <a:endParaRPr lang="en-US" altLang="ko-KR" sz="2000" b="1" dirty="0" smtClean="0">
              <a:solidFill>
                <a:srgbClr val="0033CC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 -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프로그램 내장방식 컴퓨터의 개념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ENIAC : </a:t>
            </a:r>
            <a:r>
              <a:rPr lang="ko-KR" altLang="en-US" dirty="0" smtClean="0">
                <a:latin typeface="+mn-ea"/>
              </a:rPr>
              <a:t>프로그램 작성을 직접 스위치와 전선의 연결 등의 조작으로 수행</a:t>
            </a:r>
          </a:p>
          <a:p>
            <a:pPr lvl="1">
              <a:lnSpc>
                <a:spcPct val="200000"/>
              </a:lnSpc>
            </a:pP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 1945 John von Neumann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  </a:t>
            </a:r>
            <a:r>
              <a:rPr lang="ko-KR" altLang="en-US" dirty="0" smtClean="0">
                <a:latin typeface="+mn-ea"/>
              </a:rPr>
              <a:t>컴퓨터의 명령과 자료를 </a:t>
            </a:r>
            <a:r>
              <a:rPr lang="ko-KR" altLang="en-US" b="1" dirty="0" err="1" smtClean="0">
                <a:latin typeface="+mn-ea"/>
              </a:rPr>
              <a:t>주기억</a:t>
            </a:r>
            <a:r>
              <a:rPr lang="ko-KR" altLang="en-US" b="1" dirty="0" smtClean="0">
                <a:latin typeface="+mn-ea"/>
              </a:rPr>
              <a:t> 장치</a:t>
            </a:r>
            <a:r>
              <a:rPr lang="ko-KR" altLang="en-US" dirty="0" smtClean="0">
                <a:latin typeface="+mn-ea"/>
              </a:rPr>
              <a:t>에 저장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  ⇒ 프로그램 상에 나타난 </a:t>
            </a:r>
            <a:r>
              <a:rPr lang="ko-KR" altLang="en-US" b="1" dirty="0" smtClean="0">
                <a:solidFill>
                  <a:srgbClr val="7030A0"/>
                </a:solidFill>
                <a:latin typeface="+mn-ea"/>
              </a:rPr>
              <a:t>제어의 순서</a:t>
            </a:r>
            <a:r>
              <a:rPr lang="en-US" altLang="ko-KR" dirty="0" smtClean="0">
                <a:latin typeface="+mn-ea"/>
              </a:rPr>
              <a:t>(control flow)</a:t>
            </a:r>
            <a:r>
              <a:rPr lang="ko-KR" altLang="en-US" dirty="0" smtClean="0">
                <a:latin typeface="+mn-ea"/>
              </a:rPr>
              <a:t>에 따라 명령을</a:t>
            </a:r>
            <a:endParaRPr lang="en-US" altLang="ko-KR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     </a:t>
            </a:r>
            <a:r>
              <a:rPr lang="ko-KR" altLang="en-US" dirty="0" smtClean="0">
                <a:latin typeface="+mn-ea"/>
              </a:rPr>
              <a:t> 처리하는 방식 제안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           </a:t>
            </a:r>
            <a:r>
              <a:rPr lang="en-US" altLang="ko-KR" dirty="0" smtClean="0">
                <a:latin typeface="+mn-ea"/>
              </a:rPr>
              <a:t>: </a:t>
            </a: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Stored program concept 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             / von Neumann concept</a:t>
            </a:r>
          </a:p>
          <a:p>
            <a:pPr lvl="1">
              <a:lnSpc>
                <a:spcPct val="150000"/>
              </a:lnSpc>
            </a:pPr>
            <a:endParaRPr lang="en-US" altLang="ko-KR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[Note] </a:t>
            </a:r>
            <a:r>
              <a:rPr lang="ko-KR" altLang="en-US" dirty="0" smtClean="0">
                <a:latin typeface="+mn-ea"/>
              </a:rPr>
              <a:t>오늘날까지 대부분의 컴퓨터가 채택하고 있는 방식</a:t>
            </a:r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683568" y="836712"/>
            <a:ext cx="7056785" cy="5256584"/>
            <a:chOff x="1115615" y="836712"/>
            <a:chExt cx="7056785" cy="5256584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115615" y="1412776"/>
              <a:ext cx="7056785" cy="4680520"/>
            </a:xfrm>
            <a:prstGeom prst="rect">
              <a:avLst/>
            </a:prstGeom>
            <a:noFill/>
          </p:spPr>
        </p:pic>
        <p:sp>
          <p:nvSpPr>
            <p:cNvPr id="8" name="직사각형 7"/>
            <p:cNvSpPr/>
            <p:nvPr/>
          </p:nvSpPr>
          <p:spPr>
            <a:xfrm>
              <a:off x="1187624" y="836712"/>
              <a:ext cx="64807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-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일반적인 프로그램 내장 방식 컴퓨터의 구조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539552" y="908720"/>
            <a:ext cx="8257096" cy="4969470"/>
            <a:chOff x="539552" y="1124744"/>
            <a:chExt cx="8257096" cy="4969470"/>
          </a:xfrm>
        </p:grpSpPr>
        <p:sp>
          <p:nvSpPr>
            <p:cNvPr id="7" name="직사각형 6"/>
            <p:cNvSpPr/>
            <p:nvPr/>
          </p:nvSpPr>
          <p:spPr>
            <a:xfrm>
              <a:off x="539552" y="1124744"/>
              <a:ext cx="7560840" cy="397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-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프로그램 실행과정</a:t>
              </a:r>
              <a:endPara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>
                <a:defRPr/>
              </a:pPr>
              <a:endParaRPr lang="en-US" altLang="ko-KR" dirty="0" smtClean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pPr>
                <a:defRPr/>
              </a:pPr>
              <a:r>
                <a:rPr lang="ko-KR" altLang="en-US" dirty="0" smtClean="0">
                  <a:latin typeface="+mn-ea"/>
                </a:rPr>
                <a:t>    </a:t>
              </a:r>
              <a:r>
                <a:rPr lang="ko-KR" altLang="en-US" b="1" dirty="0" smtClean="0">
                  <a:latin typeface="+mn-ea"/>
                </a:rPr>
                <a:t>기계어로 번역된 프로그램</a:t>
              </a:r>
              <a:r>
                <a:rPr lang="en-US" altLang="ko-KR" dirty="0" smtClean="0">
                  <a:latin typeface="+mn-ea"/>
                </a:rPr>
                <a:t>(object program)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 smtClean="0">
                  <a:latin typeface="+mn-ea"/>
                </a:rPr>
                <a:t>         -&gt; </a:t>
              </a:r>
              <a:r>
                <a:rPr lang="en-US" altLang="ko-KR" b="1" dirty="0" smtClean="0">
                  <a:solidFill>
                    <a:srgbClr val="7030A0"/>
                  </a:solidFill>
                  <a:latin typeface="+mn-ea"/>
                </a:rPr>
                <a:t>Main memory</a:t>
              </a:r>
              <a:r>
                <a:rPr lang="en-US" altLang="ko-KR" dirty="0" smtClean="0">
                  <a:latin typeface="+mn-ea"/>
                </a:rPr>
                <a:t>(</a:t>
              </a:r>
              <a:r>
                <a:rPr lang="ko-KR" altLang="en-US" dirty="0" err="1" smtClean="0">
                  <a:latin typeface="+mn-ea"/>
                </a:rPr>
                <a:t>주기억</a:t>
              </a:r>
              <a:r>
                <a:rPr lang="ko-KR" altLang="en-US" dirty="0" smtClean="0">
                  <a:latin typeface="+mn-ea"/>
                </a:rPr>
                <a:t> 장치</a:t>
              </a:r>
              <a:r>
                <a:rPr lang="en-US" altLang="ko-KR" dirty="0" smtClean="0">
                  <a:latin typeface="+mn-ea"/>
                </a:rPr>
                <a:t>)</a:t>
              </a:r>
              <a:r>
                <a:rPr lang="ko-KR" altLang="en-US" dirty="0" smtClean="0">
                  <a:latin typeface="+mn-ea"/>
                </a:rPr>
                <a:t>에 적재</a:t>
              </a:r>
              <a:endParaRPr lang="en-US" altLang="ko-KR" dirty="0" smtClean="0">
                <a:latin typeface="+mn-ea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 smtClean="0">
                  <a:latin typeface="+mn-ea"/>
                </a:rPr>
                <a:t>         -&gt; </a:t>
              </a:r>
              <a:r>
                <a:rPr lang="ko-KR" altLang="en-US" dirty="0" smtClean="0">
                  <a:latin typeface="+mn-ea"/>
                </a:rPr>
                <a:t>프로그램의 </a:t>
              </a:r>
              <a:r>
                <a:rPr lang="ko-KR" altLang="en-US" b="1" dirty="0" smtClean="0">
                  <a:solidFill>
                    <a:srgbClr val="C00000"/>
                  </a:solidFill>
                  <a:latin typeface="+mn-ea"/>
                </a:rPr>
                <a:t>시작 주소</a:t>
              </a:r>
              <a:r>
                <a:rPr lang="ko-KR" altLang="en-US" dirty="0" smtClean="0">
                  <a:latin typeface="+mn-ea"/>
                </a:rPr>
                <a:t>가 </a:t>
              </a:r>
              <a:r>
                <a:rPr lang="en-US" altLang="ko-KR" b="1" dirty="0" smtClean="0">
                  <a:solidFill>
                    <a:srgbClr val="00B0F0"/>
                  </a:solidFill>
                  <a:latin typeface="+mn-ea"/>
                </a:rPr>
                <a:t>Program Counter</a:t>
              </a:r>
              <a:r>
                <a:rPr lang="ko-KR" altLang="en-US" dirty="0" smtClean="0">
                  <a:latin typeface="+mn-ea"/>
                </a:rPr>
                <a:t>에 </a:t>
              </a:r>
              <a:r>
                <a:rPr lang="en-US" altLang="ko-KR" dirty="0" smtClean="0">
                  <a:latin typeface="+mn-ea"/>
                </a:rPr>
                <a:t>load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 smtClean="0">
                  <a:latin typeface="+mn-ea"/>
                </a:rPr>
                <a:t>         -&gt; 2 cycle</a:t>
              </a:r>
              <a:r>
                <a:rPr lang="ko-KR" altLang="en-US" dirty="0" smtClean="0">
                  <a:latin typeface="+mn-ea"/>
                </a:rPr>
                <a:t>를 거치며 해석 및 실행</a:t>
              </a:r>
              <a:endParaRPr lang="en-US" altLang="ko-KR" dirty="0" smtClean="0">
                <a:latin typeface="+mn-ea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 smtClean="0">
                  <a:latin typeface="+mn-ea"/>
                </a:rPr>
                <a:t>              </a:t>
              </a:r>
              <a:r>
                <a:rPr lang="en-US" altLang="ko-KR" b="1" dirty="0" smtClean="0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(1) Instruction cycle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b="1" dirty="0" smtClean="0">
                  <a:solidFill>
                    <a:schemeClr val="accent6">
                      <a:lumMod val="50000"/>
                    </a:schemeClr>
                  </a:solidFill>
                  <a:latin typeface="+mn-ea"/>
                </a:rPr>
                <a:t>              (2) Execution cycle</a:t>
              </a:r>
            </a:p>
            <a:p>
              <a:pPr>
                <a:defRPr/>
              </a:pPr>
              <a:endParaRPr lang="en-US" altLang="ko-KR" dirty="0" smtClean="0">
                <a:latin typeface="+mn-ea"/>
              </a:endParaRPr>
            </a:p>
            <a:p>
              <a:pPr marL="342900" lvl="1" indent="-342900">
                <a:defRPr/>
              </a:pPr>
              <a:r>
                <a:rPr lang="en-US" altLang="ko-KR" dirty="0" smtClean="0">
                  <a:latin typeface="+mn-ea"/>
                </a:rPr>
                <a:t>    [Note] </a:t>
              </a:r>
              <a:r>
                <a:rPr lang="ko-KR" altLang="en-US" dirty="0" smtClean="0">
                  <a:latin typeface="+mn-ea"/>
                </a:rPr>
                <a:t>기계어 프로그램의 구조 </a:t>
              </a:r>
              <a:endParaRPr lang="en-US" altLang="ko-KR" dirty="0" smtClean="0">
                <a:latin typeface="+mn-ea"/>
              </a:endParaRPr>
            </a:p>
            <a:p>
              <a:pPr marL="342900" lvl="1" indent="-342900">
                <a:lnSpc>
                  <a:spcPct val="150000"/>
                </a:lnSpc>
                <a:defRPr/>
              </a:pPr>
              <a:r>
                <a:rPr lang="en-US" altLang="ko-KR" dirty="0" smtClean="0">
                  <a:latin typeface="+mn-ea"/>
                </a:rPr>
                <a:t>             = </a:t>
              </a:r>
              <a:r>
                <a:rPr lang="ko-KR" altLang="en-US" dirty="0" smtClean="0">
                  <a:latin typeface="+mn-ea"/>
                </a:rPr>
                <a:t>명령부분  </a:t>
              </a:r>
              <a:r>
                <a:rPr lang="en-US" altLang="ko-KR" dirty="0" smtClean="0">
                  <a:latin typeface="+mn-ea"/>
                </a:rPr>
                <a:t>+ </a:t>
              </a:r>
              <a:r>
                <a:rPr lang="ko-KR" altLang="en-US" dirty="0" smtClean="0">
                  <a:latin typeface="+mn-ea"/>
                </a:rPr>
                <a:t>자료부분</a:t>
              </a:r>
            </a:p>
          </p:txBody>
        </p:sp>
        <p:pic>
          <p:nvPicPr>
            <p:cNvPr id="8" name="Picture 9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572000" y="3429000"/>
              <a:ext cx="4224648" cy="2665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755576" y="836712"/>
            <a:ext cx="8001000" cy="4608512"/>
            <a:chOff x="755576" y="836712"/>
            <a:chExt cx="8001000" cy="4608512"/>
          </a:xfrm>
        </p:grpSpPr>
        <p:sp>
          <p:nvSpPr>
            <p:cNvPr id="8" name="직사각형 7"/>
            <p:cNvSpPr/>
            <p:nvPr/>
          </p:nvSpPr>
          <p:spPr>
            <a:xfrm>
              <a:off x="899592" y="836712"/>
              <a:ext cx="300274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프로그램의 실행 준비 과정</a:t>
              </a:r>
              <a:endParaRPr lang="ko-KR" altLang="en-US" dirty="0"/>
            </a:p>
          </p:txBody>
        </p:sp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55576" y="1268760"/>
              <a:ext cx="8001000" cy="41764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323528" y="764704"/>
            <a:ext cx="8820472" cy="5673824"/>
            <a:chOff x="323528" y="764704"/>
            <a:chExt cx="8820472" cy="5673824"/>
          </a:xfrm>
        </p:grpSpPr>
        <p:sp>
          <p:nvSpPr>
            <p:cNvPr id="7" name="직사각형 6"/>
            <p:cNvSpPr/>
            <p:nvPr/>
          </p:nvSpPr>
          <p:spPr>
            <a:xfrm>
              <a:off x="323528" y="764704"/>
              <a:ext cx="8820472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09600" indent="-609600" algn="just"/>
              <a:r>
                <a:rPr lang="en-US" altLang="ko-KR" b="1" dirty="0" smtClean="0">
                  <a:solidFill>
                    <a:srgbClr val="7030A0"/>
                  </a:solidFill>
                  <a:latin typeface="+mn-ea"/>
                </a:rPr>
                <a:t>Instruction</a:t>
              </a:r>
              <a:r>
                <a:rPr lang="ko-KR" altLang="en-US" b="1" dirty="0" smtClean="0">
                  <a:solidFill>
                    <a:srgbClr val="7030A0"/>
                  </a:solidFill>
                  <a:latin typeface="+mn-ea"/>
                </a:rPr>
                <a:t> </a:t>
              </a:r>
              <a:r>
                <a:rPr lang="en-US" altLang="ko-KR" b="1" dirty="0" smtClean="0">
                  <a:solidFill>
                    <a:srgbClr val="7030A0"/>
                  </a:solidFill>
                  <a:latin typeface="+mn-ea"/>
                </a:rPr>
                <a:t>Cycle</a:t>
              </a:r>
            </a:p>
            <a:p>
              <a:pPr marL="609600" algn="dist"/>
              <a:endParaRPr lang="en-US" altLang="ko-KR" sz="1400" dirty="0" smtClean="0">
                <a:latin typeface="+mn-ea"/>
              </a:endParaRPr>
            </a:p>
            <a:p>
              <a:pPr marL="162900" indent="-342900" algn="just"/>
              <a:r>
                <a:rPr lang="en-US" altLang="ko-KR" sz="1400" dirty="0" smtClean="0">
                  <a:latin typeface="+mn-ea"/>
                </a:rPr>
                <a:t>    1</a:t>
              </a:r>
              <a:r>
                <a:rPr lang="en-US" altLang="ko-KR" sz="1400" b="1" dirty="0" smtClean="0">
                  <a:solidFill>
                    <a:srgbClr val="C00000"/>
                  </a:solidFill>
                  <a:latin typeface="+mn-ea"/>
                </a:rPr>
                <a:t>. Program counter</a:t>
              </a:r>
              <a:r>
                <a:rPr lang="ko-KR" altLang="en-US" sz="1400" dirty="0" smtClean="0">
                  <a:latin typeface="+mn-ea"/>
                </a:rPr>
                <a:t>에 들어 있는  다음 명령어의 주소가  </a:t>
              </a:r>
              <a:r>
                <a:rPr lang="en-US" altLang="ko-KR" sz="1400" dirty="0" smtClean="0">
                  <a:latin typeface="+mn-ea"/>
                </a:rPr>
                <a:t>memory address register(</a:t>
              </a:r>
              <a:r>
                <a:rPr lang="en-US" altLang="ko-KR" sz="1400" b="1" dirty="0" smtClean="0">
                  <a:solidFill>
                    <a:srgbClr val="C00000"/>
                  </a:solidFill>
                  <a:latin typeface="+mn-ea"/>
                </a:rPr>
                <a:t>MAR</a:t>
              </a:r>
              <a:r>
                <a:rPr lang="en-US" altLang="ko-KR" sz="1400" dirty="0" smtClean="0">
                  <a:latin typeface="+mn-ea"/>
                </a:rPr>
                <a:t>)</a:t>
              </a:r>
              <a:r>
                <a:rPr lang="ko-KR" altLang="en-US" sz="1400" dirty="0" smtClean="0">
                  <a:latin typeface="+mn-ea"/>
                </a:rPr>
                <a:t>로</a:t>
              </a:r>
              <a:r>
                <a:rPr lang="en-US" altLang="ko-KR" sz="1400" dirty="0" smtClean="0">
                  <a:latin typeface="+mn-ea"/>
                </a:rPr>
                <a:t> </a:t>
              </a:r>
              <a:r>
                <a:rPr lang="ko-KR" altLang="en-US" sz="1400" dirty="0" smtClean="0">
                  <a:latin typeface="+mn-ea"/>
                </a:rPr>
                <a:t>전달된다</a:t>
              </a:r>
              <a:r>
                <a:rPr lang="en-US" altLang="ko-KR" sz="14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400" dirty="0" smtClean="0">
                <a:latin typeface="+mn-ea"/>
              </a:endParaRPr>
            </a:p>
            <a:p>
              <a:pPr algn="just"/>
              <a:r>
                <a:rPr lang="en-US" altLang="ko-KR" sz="1400" dirty="0" smtClean="0">
                  <a:latin typeface="+mn-ea"/>
                </a:rPr>
                <a:t>    2. Memory controller</a:t>
              </a:r>
              <a:r>
                <a:rPr lang="ko-KR" altLang="en-US" sz="1400" dirty="0" smtClean="0">
                  <a:latin typeface="+mn-ea"/>
                </a:rPr>
                <a:t>는 </a:t>
              </a:r>
              <a:r>
                <a:rPr lang="en-US" altLang="ko-KR" sz="1400" dirty="0" smtClean="0">
                  <a:latin typeface="+mn-ea"/>
                </a:rPr>
                <a:t>MAR</a:t>
              </a:r>
              <a:r>
                <a:rPr lang="ko-KR" altLang="en-US" sz="1400" dirty="0" smtClean="0">
                  <a:latin typeface="+mn-ea"/>
                </a:rPr>
                <a:t>에 저장된 주소를 사용하여 </a:t>
              </a:r>
              <a:r>
                <a:rPr lang="en-US" altLang="ko-KR" sz="1400" dirty="0" smtClean="0">
                  <a:latin typeface="+mn-ea"/>
                </a:rPr>
                <a:t>memory</a:t>
              </a:r>
              <a:r>
                <a:rPr lang="ko-KR" altLang="en-US" sz="1400" dirty="0" smtClean="0">
                  <a:latin typeface="+mn-ea"/>
                </a:rPr>
                <a:t>로부터 필요한 명령을 꺼내</a:t>
              </a:r>
              <a:endParaRPr lang="en-US" altLang="ko-KR" sz="1400" dirty="0" smtClean="0">
                <a:latin typeface="+mn-ea"/>
              </a:endParaRPr>
            </a:p>
            <a:p>
              <a:pPr algn="just"/>
              <a:r>
                <a:rPr lang="en-US" altLang="ko-KR" sz="1400" dirty="0" smtClean="0">
                  <a:latin typeface="+mn-ea"/>
                </a:rPr>
                <a:t>      </a:t>
              </a:r>
              <a:r>
                <a:rPr lang="ko-KR" altLang="en-US" sz="1400" dirty="0" smtClean="0">
                  <a:latin typeface="+mn-ea"/>
                </a:rPr>
                <a:t> </a:t>
              </a:r>
              <a:r>
                <a:rPr lang="en-US" altLang="ko-KR" sz="1400" dirty="0" smtClean="0">
                  <a:latin typeface="+mn-ea"/>
                </a:rPr>
                <a:t>memory buffer register(</a:t>
              </a:r>
              <a:r>
                <a:rPr lang="en-US" altLang="ko-KR" sz="1400" b="1" dirty="0" smtClean="0">
                  <a:solidFill>
                    <a:srgbClr val="C00000"/>
                  </a:solidFill>
                  <a:latin typeface="+mn-ea"/>
                </a:rPr>
                <a:t>MBR</a:t>
              </a:r>
              <a:r>
                <a:rPr lang="en-US" altLang="ko-KR" sz="1400" dirty="0" smtClean="0">
                  <a:latin typeface="+mn-ea"/>
                </a:rPr>
                <a:t>)</a:t>
              </a:r>
              <a:r>
                <a:rPr lang="ko-KR" altLang="en-US" sz="1400" dirty="0" smtClean="0">
                  <a:latin typeface="+mn-ea"/>
                </a:rPr>
                <a:t>로 옮겨 놓는다</a:t>
              </a:r>
              <a:r>
                <a:rPr lang="en-US" altLang="ko-KR" sz="1400" dirty="0" smtClean="0">
                  <a:latin typeface="+mn-ea"/>
                </a:rPr>
                <a:t>.</a:t>
              </a:r>
            </a:p>
            <a:p>
              <a:pPr algn="just">
                <a:buFont typeface="굴림" pitchFamily="50" charset="-127"/>
                <a:buAutoNum type="arabicPeriod"/>
              </a:pPr>
              <a:endParaRPr lang="en-US" altLang="ko-KR" sz="1400" dirty="0" smtClean="0">
                <a:latin typeface="+mn-ea"/>
              </a:endParaRPr>
            </a:p>
            <a:p>
              <a:pPr algn="just"/>
              <a:r>
                <a:rPr lang="en-US" altLang="ko-KR" sz="1400" dirty="0" smtClean="0">
                  <a:latin typeface="+mn-ea"/>
                </a:rPr>
                <a:t>    3. MBR</a:t>
              </a:r>
              <a:r>
                <a:rPr lang="ko-KR" altLang="en-US" sz="1400" dirty="0" smtClean="0">
                  <a:latin typeface="+mn-ea"/>
                </a:rPr>
                <a:t>에 들어 있는 명령어가 </a:t>
              </a:r>
              <a:r>
                <a:rPr lang="en-US" altLang="ko-KR" sz="1400" b="1" dirty="0" smtClean="0">
                  <a:solidFill>
                    <a:srgbClr val="C00000"/>
                  </a:solidFill>
                  <a:latin typeface="+mn-ea"/>
                </a:rPr>
                <a:t>instruction register</a:t>
              </a:r>
              <a:r>
                <a:rPr lang="en-US" altLang="ko-KR" sz="1400" dirty="0" smtClean="0">
                  <a:latin typeface="+mn-ea"/>
                </a:rPr>
                <a:t>(IR)</a:t>
              </a:r>
              <a:r>
                <a:rPr lang="ko-KR" altLang="en-US" sz="1400" dirty="0" smtClean="0">
                  <a:latin typeface="+mn-ea"/>
                </a:rPr>
                <a:t>로 옮겨진다</a:t>
              </a:r>
              <a:r>
                <a:rPr lang="en-US" altLang="ko-KR" sz="14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400" dirty="0" smtClean="0">
                <a:latin typeface="+mn-ea"/>
              </a:endParaRPr>
            </a:p>
            <a:p>
              <a:pPr algn="just"/>
              <a:r>
                <a:rPr lang="en-US" altLang="ko-KR" sz="1400" dirty="0" smtClean="0">
                  <a:latin typeface="+mn-ea"/>
                </a:rPr>
                <a:t>    4. IR</a:t>
              </a:r>
              <a:r>
                <a:rPr lang="ko-KR" altLang="en-US" sz="1400" dirty="0" smtClean="0">
                  <a:latin typeface="+mn-ea"/>
                </a:rPr>
                <a:t>의 명령이 </a:t>
              </a:r>
              <a:r>
                <a:rPr lang="en-US" altLang="ko-KR" sz="1400" b="1" dirty="0" smtClean="0">
                  <a:solidFill>
                    <a:srgbClr val="C00000"/>
                  </a:solidFill>
                  <a:latin typeface="+mn-ea"/>
                </a:rPr>
                <a:t>instruction interpreter</a:t>
              </a:r>
              <a:r>
                <a:rPr lang="ko-KR" altLang="en-US" sz="1400" dirty="0" smtClean="0">
                  <a:latin typeface="+mn-ea"/>
                </a:rPr>
                <a:t>로 옮겨진다</a:t>
              </a:r>
              <a:r>
                <a:rPr lang="en-US" altLang="ko-KR" sz="1400" dirty="0" smtClean="0">
                  <a:latin typeface="+mn-ea"/>
                </a:rPr>
                <a:t>.</a:t>
              </a:r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923928" y="3021197"/>
              <a:ext cx="5066040" cy="3360129"/>
            </a:xfrm>
            <a:prstGeom prst="rect">
              <a:avLst/>
            </a:prstGeom>
            <a:noFill/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115616" y="3068960"/>
              <a:ext cx="1743075" cy="33695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278111" y="548680"/>
            <a:ext cx="8738448" cy="5688632"/>
            <a:chOff x="251520" y="764704"/>
            <a:chExt cx="8738448" cy="5688632"/>
          </a:xfrm>
        </p:grpSpPr>
        <p:sp>
          <p:nvSpPr>
            <p:cNvPr id="7" name="직사각형 6"/>
            <p:cNvSpPr/>
            <p:nvPr/>
          </p:nvSpPr>
          <p:spPr>
            <a:xfrm>
              <a:off x="251520" y="764704"/>
              <a:ext cx="7416824" cy="27699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Execution</a:t>
              </a:r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Cycle</a:t>
              </a:r>
            </a:p>
            <a:p>
              <a:pPr algn="just"/>
              <a:endParaRPr lang="en-US" altLang="ko-KR" sz="1200" dirty="0" smtClean="0">
                <a:latin typeface="Verdana" pitchFamily="34" charset="0"/>
                <a:ea typeface="신명조" charset="-127"/>
              </a:endParaRPr>
            </a:p>
            <a:p>
              <a:pPr marL="342900" indent="-342900" algn="just"/>
              <a:r>
                <a:rPr lang="en-US" altLang="ko-KR" sz="1200" dirty="0" smtClean="0">
                  <a:latin typeface="+mn-ea"/>
                </a:rPr>
                <a:t>    1. Instruction Interpreter</a:t>
              </a:r>
              <a:r>
                <a:rPr lang="ko-KR" altLang="en-US" sz="1200" dirty="0" smtClean="0">
                  <a:latin typeface="+mn-ea"/>
                </a:rPr>
                <a:t>는 </a:t>
              </a:r>
              <a:r>
                <a:rPr lang="ko-KR" altLang="en-US" sz="1200" b="1" dirty="0" smtClean="0">
                  <a:solidFill>
                    <a:srgbClr val="00B0F0"/>
                  </a:solidFill>
                  <a:latin typeface="+mn-ea"/>
                </a:rPr>
                <a:t>명령어의 종류를 해석</a:t>
              </a:r>
              <a:r>
                <a:rPr lang="ko-KR" altLang="en-US" sz="1200" dirty="0" smtClean="0">
                  <a:latin typeface="+mn-ea"/>
                </a:rPr>
                <a:t>하고</a:t>
              </a:r>
              <a:r>
                <a:rPr lang="en-US" altLang="ko-KR" sz="1200" dirty="0" smtClean="0">
                  <a:latin typeface="+mn-ea"/>
                </a:rPr>
                <a:t>, </a:t>
              </a:r>
              <a:r>
                <a:rPr lang="ko-KR" altLang="en-US" sz="1200" dirty="0" smtClean="0">
                  <a:latin typeface="+mn-ea"/>
                </a:rPr>
                <a:t>그 명령이 </a:t>
              </a:r>
              <a:r>
                <a:rPr lang="en-US" altLang="ko-KR" sz="1200" dirty="0" smtClean="0">
                  <a:latin typeface="+mn-ea"/>
                </a:rPr>
                <a:t>memory</a:t>
              </a:r>
              <a:r>
                <a:rPr lang="ko-KR" altLang="en-US" sz="1200" dirty="0" smtClean="0">
                  <a:latin typeface="+mn-ea"/>
                </a:rPr>
                <a:t>로부터</a:t>
              </a:r>
              <a:endParaRPr lang="en-US" altLang="ko-KR" sz="1200" dirty="0" smtClean="0">
                <a:latin typeface="+mn-ea"/>
              </a:endParaRPr>
            </a:p>
            <a:p>
              <a:pPr marL="342900" indent="-342900" algn="just"/>
              <a:r>
                <a:rPr lang="en-US" altLang="ko-KR" sz="1200" dirty="0" smtClean="0">
                  <a:latin typeface="+mn-ea"/>
                </a:rPr>
                <a:t>       </a:t>
              </a:r>
              <a:r>
                <a:rPr lang="ko-KR" altLang="en-US" sz="1200" dirty="0" smtClean="0">
                  <a:latin typeface="+mn-ea"/>
                </a:rPr>
                <a:t>자료가 필요한 경우 </a:t>
              </a:r>
              <a:r>
                <a:rPr lang="ko-KR" altLang="en-US" sz="1200" b="1" dirty="0" smtClean="0">
                  <a:solidFill>
                    <a:schemeClr val="accent2">
                      <a:lumMod val="50000"/>
                    </a:schemeClr>
                  </a:solidFill>
                  <a:latin typeface="+mn-ea"/>
                </a:rPr>
                <a:t>자료의 주소를 </a:t>
              </a:r>
              <a:r>
                <a:rPr lang="en-US" altLang="ko-KR" sz="1200" b="1" dirty="0" smtClean="0">
                  <a:solidFill>
                    <a:schemeClr val="accent2">
                      <a:lumMod val="50000"/>
                    </a:schemeClr>
                  </a:solidFill>
                  <a:latin typeface="+mn-ea"/>
                </a:rPr>
                <a:t>MAR</a:t>
              </a:r>
              <a:r>
                <a:rPr lang="ko-KR" altLang="en-US" sz="1200" dirty="0" smtClean="0">
                  <a:latin typeface="+mn-ea"/>
                </a:rPr>
                <a:t>로 전달한다</a:t>
              </a:r>
              <a:r>
                <a:rPr lang="en-US" altLang="ko-KR" sz="12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200" dirty="0" smtClean="0">
                <a:latin typeface="+mn-ea"/>
              </a:endParaRPr>
            </a:p>
            <a:p>
              <a:pPr algn="just"/>
              <a:r>
                <a:rPr lang="en-US" altLang="ko-KR" sz="1200" dirty="0" smtClean="0">
                  <a:latin typeface="+mn-ea"/>
                </a:rPr>
                <a:t>    2. Memory controller</a:t>
              </a:r>
              <a:r>
                <a:rPr lang="ko-KR" altLang="en-US" sz="1200" dirty="0" smtClean="0">
                  <a:latin typeface="+mn-ea"/>
                </a:rPr>
                <a:t>는 </a:t>
              </a:r>
              <a:r>
                <a:rPr lang="en-US" altLang="ko-KR" sz="1200" dirty="0" smtClean="0">
                  <a:latin typeface="+mn-ea"/>
                </a:rPr>
                <a:t>MAR</a:t>
              </a:r>
              <a:r>
                <a:rPr lang="ko-KR" altLang="en-US" sz="1200" dirty="0" smtClean="0">
                  <a:latin typeface="+mn-ea"/>
                </a:rPr>
                <a:t>의 주소에 있는 자료를 </a:t>
              </a:r>
              <a:r>
                <a:rPr lang="en-US" altLang="ko-KR" sz="1200" dirty="0" smtClean="0">
                  <a:latin typeface="+mn-ea"/>
                </a:rPr>
                <a:t>MBR</a:t>
              </a:r>
              <a:r>
                <a:rPr lang="ko-KR" altLang="en-US" sz="1200" dirty="0" smtClean="0">
                  <a:latin typeface="+mn-ea"/>
                </a:rPr>
                <a:t>로 가져온다</a:t>
              </a:r>
              <a:r>
                <a:rPr lang="en-US" altLang="ko-KR" sz="12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200" dirty="0" smtClean="0">
                <a:latin typeface="+mn-ea"/>
              </a:endParaRPr>
            </a:p>
            <a:p>
              <a:pPr algn="just"/>
              <a:r>
                <a:rPr lang="en-US" altLang="ko-KR" sz="1200" dirty="0" smtClean="0">
                  <a:latin typeface="+mn-ea"/>
                </a:rPr>
                <a:t>    3. MBR</a:t>
              </a:r>
              <a:r>
                <a:rPr lang="ko-KR" altLang="en-US" sz="1200" dirty="0" smtClean="0">
                  <a:latin typeface="+mn-ea"/>
                </a:rPr>
                <a:t>에 들어 있는 자료가 </a:t>
              </a:r>
              <a:r>
                <a:rPr lang="en-US" altLang="ko-KR" sz="1200" b="1" dirty="0" smtClean="0">
                  <a:latin typeface="+mn-ea"/>
                </a:rPr>
                <a:t>working register</a:t>
              </a:r>
              <a:r>
                <a:rPr lang="ko-KR" altLang="en-US" sz="1200" dirty="0" smtClean="0">
                  <a:latin typeface="+mn-ea"/>
                </a:rPr>
                <a:t>로 옮겨진다</a:t>
              </a:r>
              <a:r>
                <a:rPr lang="en-US" altLang="ko-KR" sz="12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200" dirty="0" smtClean="0">
                <a:latin typeface="+mn-ea"/>
              </a:endParaRPr>
            </a:p>
            <a:p>
              <a:pPr algn="just"/>
              <a:r>
                <a:rPr lang="en-US" altLang="ko-KR" sz="1200" dirty="0" smtClean="0">
                  <a:latin typeface="+mn-ea"/>
                </a:rPr>
                <a:t>    4. </a:t>
              </a:r>
              <a:r>
                <a:rPr lang="en-US" altLang="ko-KR" sz="1200" b="1" dirty="0" smtClean="0">
                  <a:solidFill>
                    <a:srgbClr val="C00000"/>
                  </a:solidFill>
                  <a:latin typeface="+mn-ea"/>
                </a:rPr>
                <a:t>ALU</a:t>
              </a:r>
              <a:r>
                <a:rPr lang="en-US" altLang="ko-KR" sz="1200" dirty="0" smtClean="0">
                  <a:latin typeface="+mn-ea"/>
                </a:rPr>
                <a:t>(arithmetic logic unit)</a:t>
              </a:r>
              <a:r>
                <a:rPr lang="ko-KR" altLang="en-US" sz="1200" dirty="0" smtClean="0">
                  <a:latin typeface="+mn-ea"/>
                </a:rPr>
                <a:t>는 해당 명령을 </a:t>
              </a:r>
              <a:r>
                <a:rPr lang="ko-KR" altLang="en-US" sz="1200" b="1" dirty="0" smtClean="0">
                  <a:solidFill>
                    <a:srgbClr val="002060"/>
                  </a:solidFill>
                  <a:latin typeface="+mn-ea"/>
                </a:rPr>
                <a:t>실행</a:t>
              </a:r>
              <a:r>
                <a:rPr lang="ko-KR" altLang="en-US" sz="1200" dirty="0" smtClean="0">
                  <a:latin typeface="+mn-ea"/>
                </a:rPr>
                <a:t>한다</a:t>
              </a:r>
              <a:r>
                <a:rPr lang="en-US" altLang="ko-KR" sz="1200" dirty="0" smtClean="0">
                  <a:latin typeface="+mn-ea"/>
                </a:rPr>
                <a:t>.</a:t>
              </a:r>
            </a:p>
            <a:p>
              <a:pPr algn="just"/>
              <a:endParaRPr lang="en-US" altLang="ko-KR" sz="1200" dirty="0" smtClean="0">
                <a:latin typeface="+mn-ea"/>
              </a:endParaRPr>
            </a:p>
            <a:p>
              <a:pPr algn="just"/>
              <a:r>
                <a:rPr lang="en-US" altLang="ko-KR" sz="1200" dirty="0" smtClean="0">
                  <a:latin typeface="+mn-ea"/>
                </a:rPr>
                <a:t>    5. </a:t>
              </a:r>
              <a:r>
                <a:rPr lang="ko-KR" altLang="en-US" sz="1200" dirty="0" smtClean="0">
                  <a:latin typeface="+mn-ea"/>
                </a:rPr>
                <a:t>연산의 결과가 </a:t>
              </a:r>
              <a:r>
                <a:rPr lang="en-US" altLang="ko-KR" sz="1200" dirty="0" smtClean="0">
                  <a:latin typeface="+mn-ea"/>
                </a:rPr>
                <a:t>memory</a:t>
              </a:r>
              <a:r>
                <a:rPr lang="ko-KR" altLang="en-US" sz="1200" dirty="0" smtClean="0">
                  <a:latin typeface="+mn-ea"/>
                </a:rPr>
                <a:t>에 저장되는 경우에는 위와 유사한 방법</a:t>
              </a:r>
              <a:r>
                <a:rPr lang="en-US" altLang="ko-KR" sz="1200" dirty="0" smtClean="0">
                  <a:latin typeface="+mn-ea"/>
                </a:rPr>
                <a:t>(</a:t>
              </a:r>
              <a:r>
                <a:rPr lang="ko-KR" altLang="en-US" sz="1200" dirty="0" smtClean="0">
                  <a:latin typeface="+mn-ea"/>
                </a:rPr>
                <a:t>역순</a:t>
              </a:r>
              <a:r>
                <a:rPr lang="en-US" altLang="ko-KR" sz="1200" dirty="0" smtClean="0">
                  <a:latin typeface="+mn-ea"/>
                </a:rPr>
                <a:t>)</a:t>
              </a:r>
            </a:p>
            <a:p>
              <a:pPr algn="just"/>
              <a:endParaRPr lang="en-US" altLang="ko-KR" sz="1200" b="1" dirty="0">
                <a:latin typeface="+mn-ea"/>
              </a:endParaRPr>
            </a:p>
            <a:p>
              <a:pPr algn="just"/>
              <a:r>
                <a:rPr lang="en-US" altLang="ko-KR" sz="1200" dirty="0" smtClean="0">
                  <a:latin typeface="+mn-ea"/>
                </a:rPr>
                <a:t>    6. </a:t>
              </a:r>
              <a:r>
                <a:rPr lang="en-US" altLang="ko-KR" sz="1200" b="1" dirty="0" smtClean="0">
                  <a:solidFill>
                    <a:srgbClr val="7030A0"/>
                  </a:solidFill>
                  <a:latin typeface="+mn-ea"/>
                </a:rPr>
                <a:t>Program</a:t>
              </a:r>
              <a:r>
                <a:rPr lang="ko-KR" altLang="en-US" sz="1200" b="1" dirty="0" smtClean="0">
                  <a:solidFill>
                    <a:srgbClr val="7030A0"/>
                  </a:solidFill>
                  <a:latin typeface="+mn-ea"/>
                </a:rPr>
                <a:t> </a:t>
              </a:r>
              <a:r>
                <a:rPr lang="en-US" altLang="ko-KR" sz="1200" b="1" dirty="0" smtClean="0">
                  <a:solidFill>
                    <a:srgbClr val="7030A0"/>
                  </a:solidFill>
                  <a:latin typeface="+mn-ea"/>
                </a:rPr>
                <a:t>Counter</a:t>
              </a:r>
              <a:r>
                <a:rPr lang="ko-KR" altLang="en-US" sz="1200" dirty="0" smtClean="0">
                  <a:latin typeface="+mn-ea"/>
                </a:rPr>
                <a:t>는</a:t>
              </a:r>
              <a:r>
                <a:rPr lang="en-US" altLang="ko-KR" sz="1200" dirty="0" smtClean="0">
                  <a:latin typeface="+mn-ea"/>
                </a:rPr>
                <a:t> </a:t>
              </a:r>
              <a:r>
                <a:rPr lang="ko-KR" altLang="en-US" sz="1200" dirty="0" smtClean="0">
                  <a:latin typeface="+mn-ea"/>
                </a:rPr>
                <a:t>다음 명령의 </a:t>
              </a:r>
              <a:r>
                <a:rPr lang="ko-KR" altLang="en-US" sz="1200" dirty="0" err="1" smtClean="0">
                  <a:latin typeface="+mn-ea"/>
                </a:rPr>
                <a:t>주소값으로</a:t>
              </a:r>
              <a:r>
                <a:rPr lang="ko-KR" altLang="en-US" sz="1200" dirty="0" smtClean="0">
                  <a:latin typeface="+mn-ea"/>
                </a:rPr>
                <a:t> 갱신된다</a:t>
              </a:r>
              <a:r>
                <a:rPr lang="en-US" altLang="ko-KR" sz="1200" dirty="0" smtClean="0">
                  <a:latin typeface="+mn-ea"/>
                </a:rPr>
                <a:t>.</a:t>
              </a:r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647335" y="3501009"/>
              <a:ext cx="4342633" cy="2880318"/>
            </a:xfrm>
            <a:prstGeom prst="rect">
              <a:avLst/>
            </a:prstGeom>
            <a:noFill/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763688" y="3501008"/>
              <a:ext cx="1743075" cy="2952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611560" y="908720"/>
            <a:ext cx="8352928" cy="374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- Parallel Processing</a:t>
            </a:r>
          </a:p>
          <a:p>
            <a:pPr algn="just">
              <a:lnSpc>
                <a:spcPct val="90000"/>
              </a:lnSpc>
            </a:pPr>
            <a:endParaRPr lang="en-US" altLang="ko-KR" dirty="0" smtClean="0">
              <a:latin typeface="+mn-ea"/>
            </a:endParaRPr>
          </a:p>
          <a:p>
            <a:pPr algn="just">
              <a:lnSpc>
                <a:spcPct val="90000"/>
              </a:lnSpc>
            </a:pPr>
            <a:r>
              <a:rPr lang="en-US" altLang="ko-KR" dirty="0" smtClean="0">
                <a:latin typeface="+mn-ea"/>
              </a:rPr>
              <a:t>    Neumann </a:t>
            </a:r>
            <a:r>
              <a:rPr lang="ko-KR" altLang="en-US" dirty="0" smtClean="0">
                <a:latin typeface="+mn-ea"/>
              </a:rPr>
              <a:t>개념의 컴퓨터가 갖는 속도 향상의 장애</a:t>
            </a:r>
            <a:r>
              <a:rPr lang="en-US" altLang="ko-KR" dirty="0" smtClean="0">
                <a:latin typeface="+mn-ea"/>
              </a:rPr>
              <a:t>(Bottleneck)</a:t>
            </a: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    memory access </a:t>
            </a:r>
            <a:r>
              <a:rPr lang="ko-KR" altLang="en-US" dirty="0" smtClean="0">
                <a:latin typeface="+mn-ea"/>
              </a:rPr>
              <a:t>시간이 많이 들어 컴퓨터 속도 향상에 한계가 있다</a:t>
            </a: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    ⇒ </a:t>
            </a:r>
            <a:r>
              <a:rPr lang="en-US" altLang="ko-KR" dirty="0" smtClean="0">
                <a:latin typeface="+mn-ea"/>
              </a:rPr>
              <a:t>CPU</a:t>
            </a:r>
            <a:r>
              <a:rPr lang="ko-KR" altLang="en-US" dirty="0" smtClean="0">
                <a:latin typeface="+mn-ea"/>
              </a:rPr>
              <a:t>에서 동시에 여러 개의 명령어를 수행 </a:t>
            </a: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	     </a:t>
            </a:r>
            <a:r>
              <a:rPr lang="en-US" altLang="ko-KR" dirty="0" smtClean="0">
                <a:latin typeface="+mn-ea"/>
              </a:rPr>
              <a:t>: parallel processing</a:t>
            </a: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방법 </a:t>
            </a:r>
          </a:p>
          <a:p>
            <a:pPr lvl="1" algn="just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pipeline processing</a:t>
            </a:r>
          </a:p>
          <a:p>
            <a:pPr lvl="1" algn="just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multiple functional unit</a:t>
            </a:r>
          </a:p>
          <a:p>
            <a:pPr lvl="1" algn="just"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multiprocessor </a:t>
            </a:r>
            <a:r>
              <a:rPr lang="ko-KR" altLang="en-US" dirty="0" smtClean="0">
                <a:latin typeface="+mn-ea"/>
              </a:rPr>
              <a:t>등</a:t>
            </a:r>
            <a:endParaRPr lang="ko-KR" altLang="en-US" b="1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84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67544" y="836712"/>
            <a:ext cx="8424936" cy="2908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2 </a:t>
            </a:r>
            <a:r>
              <a:rPr lang="ko-KR" altLang="en-US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장 수</a:t>
            </a:r>
            <a:r>
              <a:rPr lang="en-US" altLang="ko-KR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(</a:t>
            </a:r>
            <a:r>
              <a:rPr lang="ko-KR" altLang="en-US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數</a:t>
            </a:r>
            <a:r>
              <a:rPr lang="en-US" altLang="ko-KR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)</a:t>
            </a:r>
            <a:r>
              <a:rPr lang="ko-KR" altLang="en-US" sz="24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의 체계와 논리회로 </a:t>
            </a:r>
          </a:p>
          <a:p>
            <a:pPr>
              <a:lnSpc>
                <a:spcPct val="150000"/>
              </a:lnSpc>
            </a:pPr>
            <a:endParaRPr lang="en-US" altLang="ko-KR" dirty="0" smtClean="0"/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dirty="0" smtClean="0"/>
              <a:t>  </a:t>
            </a:r>
            <a:r>
              <a:rPr lang="ko-KR" altLang="en-US" sz="2000" dirty="0" smtClean="0">
                <a:latin typeface="+mn-ea"/>
              </a:rPr>
              <a:t>컴퓨터 </a:t>
            </a:r>
            <a:r>
              <a:rPr lang="ko-KR" altLang="en-US" sz="2000" dirty="0">
                <a:latin typeface="+mn-ea"/>
              </a:rPr>
              <a:t>내부에서 숫자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문자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기호 등의 표시 방법 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altLang="ko-KR" sz="2000" b="1" dirty="0">
                <a:solidFill>
                  <a:srgbClr val="7030A0"/>
                </a:solidFill>
                <a:latin typeface="+mn-ea"/>
              </a:rPr>
              <a:t>0, 1</a:t>
            </a:r>
            <a:r>
              <a:rPr lang="ko-KR" altLang="en-US" sz="2000" b="1" dirty="0">
                <a:solidFill>
                  <a:srgbClr val="7030A0"/>
                </a:solidFill>
                <a:latin typeface="+mn-ea"/>
              </a:rPr>
              <a:t>의 조합</a:t>
            </a:r>
            <a:r>
              <a:rPr lang="ko-KR" altLang="en-US" sz="2000" dirty="0">
                <a:latin typeface="+mn-ea"/>
              </a:rPr>
              <a:t>으로 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000" dirty="0" smtClean="0">
                <a:latin typeface="+mn-ea"/>
              </a:rPr>
              <a:t>  컴퓨터에서 </a:t>
            </a:r>
            <a:r>
              <a:rPr lang="ko-KR" altLang="en-US" sz="2000" dirty="0">
                <a:latin typeface="+mn-ea"/>
              </a:rPr>
              <a:t>사용하는 기본적인 정보 단위 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altLang="ko-KR" sz="2000" b="1" dirty="0">
                <a:solidFill>
                  <a:srgbClr val="7030A0"/>
                </a:solidFill>
                <a:latin typeface="+mn-ea"/>
              </a:rPr>
              <a:t>2</a:t>
            </a:r>
            <a:r>
              <a:rPr lang="ko-KR" altLang="en-US" sz="2000" b="1" dirty="0">
                <a:solidFill>
                  <a:srgbClr val="7030A0"/>
                </a:solidFill>
                <a:latin typeface="+mn-ea"/>
              </a:rPr>
              <a:t>진수</a:t>
            </a:r>
            <a:r>
              <a:rPr lang="en-US" altLang="ko-KR" sz="2000" dirty="0">
                <a:latin typeface="+mn-ea"/>
              </a:rPr>
              <a:t>(</a:t>
            </a:r>
            <a:r>
              <a:rPr lang="en-US" altLang="ko-KR" sz="2000" u="sng" dirty="0">
                <a:latin typeface="+mn-ea"/>
              </a:rPr>
              <a:t>bi</a:t>
            </a:r>
            <a:r>
              <a:rPr lang="en-US" altLang="ko-KR" sz="2000" dirty="0">
                <a:latin typeface="+mn-ea"/>
              </a:rPr>
              <a:t>nary digi</a:t>
            </a:r>
            <a:r>
              <a:rPr lang="en-US" altLang="ko-KR" sz="2000" u="sng" dirty="0">
                <a:latin typeface="+mn-ea"/>
              </a:rPr>
              <a:t>t</a:t>
            </a:r>
            <a:r>
              <a:rPr lang="ko-KR" altLang="en-US" sz="2000" dirty="0">
                <a:latin typeface="+mn-ea"/>
              </a:rPr>
              <a:t> ⇨ </a:t>
            </a:r>
            <a:r>
              <a:rPr lang="en-US" altLang="ko-KR" sz="2000" b="1" dirty="0">
                <a:solidFill>
                  <a:srgbClr val="7030A0"/>
                </a:solidFill>
                <a:latin typeface="+mn-ea"/>
              </a:rPr>
              <a:t>bit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000" dirty="0" smtClean="0">
                <a:latin typeface="+mn-ea"/>
              </a:rPr>
              <a:t>  </a:t>
            </a:r>
            <a:r>
              <a:rPr lang="ko-KR" altLang="en-US" sz="2000" b="1" dirty="0" smtClean="0">
                <a:solidFill>
                  <a:srgbClr val="7030A0"/>
                </a:solidFill>
                <a:latin typeface="+mn-ea"/>
              </a:rPr>
              <a:t>제</a:t>
            </a:r>
            <a:r>
              <a:rPr lang="en-US" altLang="ko-KR" sz="2000" b="1" dirty="0" smtClean="0">
                <a:solidFill>
                  <a:srgbClr val="7030A0"/>
                </a:solidFill>
                <a:latin typeface="+mn-ea"/>
              </a:rPr>
              <a:t>2</a:t>
            </a:r>
            <a:r>
              <a:rPr lang="ko-KR" altLang="en-US" sz="2000" b="1" dirty="0">
                <a:solidFill>
                  <a:srgbClr val="7030A0"/>
                </a:solidFill>
                <a:latin typeface="+mn-ea"/>
              </a:rPr>
              <a:t>장의 내용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수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>
                <a:latin typeface="+mn-ea"/>
              </a:rPr>
              <a:t>數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의 표현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변환 및 연산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코드 체계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smtClean="0">
                <a:latin typeface="+mn-ea"/>
              </a:rPr>
              <a:t>컴퓨터</a:t>
            </a:r>
            <a:endParaRPr lang="en-US" altLang="ko-KR" sz="20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smtClean="0">
                <a:latin typeface="+mn-ea"/>
              </a:rPr>
              <a:t>    </a:t>
            </a:r>
            <a:r>
              <a:rPr lang="ko-KR" altLang="en-US" sz="2000" dirty="0" smtClean="0">
                <a:latin typeface="+mn-ea"/>
              </a:rPr>
              <a:t>내부의 </a:t>
            </a:r>
            <a:r>
              <a:rPr lang="ko-KR" altLang="en-US" sz="2000" dirty="0">
                <a:latin typeface="+mn-ea"/>
              </a:rPr>
              <a:t>자료 표현 및 논리회로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89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836712"/>
            <a:ext cx="85689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2.1 </a:t>
            </a:r>
            <a:r>
              <a:rPr lang="ko-KR" altLang="en-US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수의 표현과 변환 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1)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수의 표현 </a:t>
            </a:r>
          </a:p>
          <a:p>
            <a:pPr lvl="1">
              <a:lnSpc>
                <a:spcPct val="200000"/>
              </a:lnSpc>
              <a:buFont typeface="Wingdings" pitchFamily="2" charset="2"/>
              <a:buChar char="Ø"/>
            </a:pPr>
            <a:r>
              <a:rPr lang="ko-KR" altLang="en-US" dirty="0">
                <a:latin typeface="+mn-ea"/>
              </a:rPr>
              <a:t> </a:t>
            </a:r>
            <a:r>
              <a:rPr lang="en-US" altLang="ko-KR" dirty="0" smtClean="0">
                <a:solidFill>
                  <a:srgbClr val="C00000"/>
                </a:solidFill>
                <a:latin typeface="+mn-ea"/>
              </a:rPr>
              <a:t>10</a:t>
            </a:r>
            <a:r>
              <a:rPr lang="ko-KR" altLang="en-US" dirty="0">
                <a:solidFill>
                  <a:srgbClr val="C00000"/>
                </a:solidFill>
                <a:latin typeface="+mn-ea"/>
              </a:rPr>
              <a:t>진수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0 </a:t>
            </a:r>
            <a:r>
              <a:rPr lang="en-US" altLang="ko-KR" dirty="0" smtClean="0">
                <a:latin typeface="+mn-ea"/>
              </a:rPr>
              <a:t>~ 9</a:t>
            </a:r>
            <a:r>
              <a:rPr lang="ko-KR" altLang="en-US" dirty="0">
                <a:latin typeface="+mn-ea"/>
              </a:rPr>
              <a:t>의 </a:t>
            </a:r>
            <a:r>
              <a:rPr lang="en-US" altLang="ko-KR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개의 숫자를 가진 수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밑수</a:t>
            </a:r>
            <a:r>
              <a:rPr lang="en-US" altLang="ko-KR" dirty="0">
                <a:latin typeface="+mn-ea"/>
              </a:rPr>
              <a:t>(base)</a:t>
            </a:r>
            <a:r>
              <a:rPr lang="ko-KR" altLang="en-US" dirty="0">
                <a:latin typeface="+mn-ea"/>
              </a:rPr>
              <a:t>가 </a:t>
            </a:r>
            <a:r>
              <a:rPr lang="en-US" altLang="ko-KR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dirty="0">
                <a:latin typeface="+mn-ea"/>
              </a:rPr>
              <a:t> </a:t>
            </a:r>
            <a:r>
              <a:rPr lang="ko-KR" altLang="en-US" dirty="0" smtClean="0">
                <a:solidFill>
                  <a:srgbClr val="C00000"/>
                </a:solidFill>
                <a:latin typeface="+mn-ea"/>
              </a:rPr>
              <a:t>일반적인 </a:t>
            </a:r>
            <a:r>
              <a:rPr lang="ko-KR" altLang="en-US" dirty="0">
                <a:solidFill>
                  <a:srgbClr val="C00000"/>
                </a:solidFill>
                <a:latin typeface="+mn-ea"/>
              </a:rPr>
              <a:t>수의 체계</a:t>
            </a:r>
            <a:r>
              <a:rPr lang="en-US" altLang="ko-KR" dirty="0">
                <a:latin typeface="+mn-ea"/>
              </a:rPr>
              <a:t>(R </a:t>
            </a:r>
            <a:r>
              <a:rPr lang="ko-KR" altLang="en-US" dirty="0">
                <a:latin typeface="+mn-ea"/>
              </a:rPr>
              <a:t>진수</a:t>
            </a:r>
            <a:r>
              <a:rPr lang="en-US" altLang="ko-KR" dirty="0">
                <a:latin typeface="+mn-ea"/>
              </a:rPr>
              <a:t>)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</a:t>
            </a:r>
            <a:r>
              <a:rPr lang="en-US" altLang="ko-KR" dirty="0">
                <a:latin typeface="+mn-ea"/>
              </a:rPr>
              <a:t>N = </a:t>
            </a:r>
            <a:r>
              <a:rPr lang="en-US" altLang="ko-KR" dirty="0" err="1">
                <a:latin typeface="+mn-ea"/>
              </a:rPr>
              <a:t>d</a:t>
            </a:r>
            <a:r>
              <a:rPr lang="en-US" altLang="ko-KR" baseline="-25000" dirty="0" err="1">
                <a:latin typeface="+mn-ea"/>
              </a:rPr>
              <a:t>n</a:t>
            </a:r>
            <a:r>
              <a:rPr lang="en-US" altLang="ko-KR" dirty="0" err="1">
                <a:latin typeface="+mn-ea"/>
              </a:rPr>
              <a:t>R</a:t>
            </a:r>
            <a:r>
              <a:rPr lang="en-US" altLang="ko-KR" baseline="30000" dirty="0" err="1">
                <a:latin typeface="+mn-ea"/>
              </a:rPr>
              <a:t>n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d</a:t>
            </a:r>
            <a:r>
              <a:rPr lang="en-US" altLang="ko-KR" baseline="-25000" dirty="0">
                <a:latin typeface="+mn-ea"/>
              </a:rPr>
              <a:t>n-1</a:t>
            </a:r>
            <a:r>
              <a:rPr lang="en-US" altLang="ko-KR" dirty="0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n-1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.... + d</a:t>
            </a:r>
            <a:r>
              <a:rPr lang="en-US" altLang="ko-KR" baseline="-25000" dirty="0">
                <a:latin typeface="+mn-ea"/>
              </a:rPr>
              <a:t>2</a:t>
            </a:r>
            <a:r>
              <a:rPr lang="en-US" altLang="ko-KR" dirty="0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d</a:t>
            </a:r>
            <a:r>
              <a:rPr lang="en-US" altLang="ko-KR" baseline="-25000" dirty="0">
                <a:latin typeface="+mn-ea"/>
              </a:rPr>
              <a:t>1</a:t>
            </a:r>
            <a:r>
              <a:rPr lang="en-US" altLang="ko-KR" dirty="0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1</a:t>
            </a:r>
            <a:r>
              <a:rPr lang="ko-KR" altLang="en-US" baseline="-25000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d</a:t>
            </a:r>
            <a:r>
              <a:rPr lang="en-US" altLang="ko-KR" baseline="-25000" dirty="0">
                <a:latin typeface="+mn-ea"/>
              </a:rPr>
              <a:t>0</a:t>
            </a:r>
            <a:r>
              <a:rPr lang="en-US" altLang="ko-KR" dirty="0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0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d</a:t>
            </a:r>
            <a:r>
              <a:rPr lang="en-US" altLang="ko-KR" baseline="-25000" dirty="0">
                <a:latin typeface="+mn-ea"/>
              </a:rPr>
              <a:t>-1</a:t>
            </a:r>
            <a:r>
              <a:rPr lang="en-US" altLang="ko-KR" dirty="0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-1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.... + d</a:t>
            </a:r>
            <a:r>
              <a:rPr lang="en-US" altLang="ko-KR" baseline="-25000" dirty="0">
                <a:latin typeface="+mn-ea"/>
              </a:rPr>
              <a:t>-</a:t>
            </a:r>
            <a:r>
              <a:rPr lang="en-US" altLang="ko-KR" baseline="-25000" dirty="0" err="1">
                <a:latin typeface="+mn-ea"/>
              </a:rPr>
              <a:t>m</a:t>
            </a:r>
            <a:r>
              <a:rPr lang="en-US" altLang="ko-KR" dirty="0" err="1">
                <a:latin typeface="+mn-ea"/>
              </a:rPr>
              <a:t>R</a:t>
            </a:r>
            <a:r>
              <a:rPr lang="en-US" altLang="ko-KR" baseline="30000" dirty="0">
                <a:latin typeface="+mn-ea"/>
              </a:rPr>
              <a:t>-m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</a:t>
            </a:r>
            <a:r>
              <a:rPr lang="ko-KR" altLang="en-US" dirty="0" smtClean="0">
                <a:latin typeface="+mn-ea"/>
              </a:rPr>
              <a:t>      여기서 </a:t>
            </a:r>
            <a:r>
              <a:rPr lang="en-US" altLang="ko-KR" dirty="0" err="1">
                <a:latin typeface="+mn-ea"/>
              </a:rPr>
              <a:t>d</a:t>
            </a:r>
            <a:r>
              <a:rPr lang="en-US" altLang="ko-KR" baseline="-25000" dirty="0" err="1">
                <a:latin typeface="+mn-ea"/>
              </a:rPr>
              <a:t>i</a:t>
            </a:r>
            <a:r>
              <a:rPr lang="ko-KR" altLang="en-US" dirty="0">
                <a:latin typeface="+mn-ea"/>
              </a:rPr>
              <a:t>는 </a:t>
            </a:r>
            <a:r>
              <a:rPr lang="en-US" altLang="ko-KR" dirty="0" smtClean="0">
                <a:latin typeface="+mn-ea"/>
              </a:rPr>
              <a:t>0 </a:t>
            </a:r>
            <a:r>
              <a:rPr lang="en-US" altLang="ko-KR" dirty="0">
                <a:latin typeface="+mn-ea"/>
              </a:rPr>
              <a:t>≤ </a:t>
            </a:r>
            <a:r>
              <a:rPr lang="en-US" altLang="ko-KR" dirty="0" err="1">
                <a:latin typeface="+mn-ea"/>
              </a:rPr>
              <a:t>d</a:t>
            </a:r>
            <a:r>
              <a:rPr lang="en-US" altLang="ko-KR" baseline="-25000" dirty="0" err="1">
                <a:latin typeface="+mn-ea"/>
              </a:rPr>
              <a:t>i</a:t>
            </a:r>
            <a:r>
              <a:rPr lang="ko-KR" altLang="en-US" dirty="0">
                <a:latin typeface="+mn-ea"/>
              </a:rPr>
              <a:t> ≤ </a:t>
            </a:r>
            <a:r>
              <a:rPr lang="en-US" altLang="ko-KR" dirty="0">
                <a:latin typeface="+mn-ea"/>
              </a:rPr>
              <a:t>R-1</a:t>
            </a:r>
            <a:r>
              <a:rPr lang="ko-KR" altLang="en-US" dirty="0">
                <a:latin typeface="+mn-ea"/>
              </a:rPr>
              <a:t>을 만족하는 정수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그리고 </a:t>
            </a:r>
            <a:r>
              <a:rPr lang="en-US" altLang="ko-KR" dirty="0">
                <a:latin typeface="+mn-ea"/>
              </a:rPr>
              <a:t>R</a:t>
            </a:r>
            <a:r>
              <a:rPr lang="ko-KR" altLang="en-US" dirty="0">
                <a:latin typeface="+mn-ea"/>
              </a:rPr>
              <a:t>은 밑수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 </a:t>
            </a:r>
            <a:r>
              <a:rPr lang="en-US" altLang="ko-KR" dirty="0">
                <a:latin typeface="+mn-ea"/>
              </a:rPr>
              <a:t>[</a:t>
            </a:r>
            <a:r>
              <a:rPr lang="ko-KR" altLang="en-US" dirty="0">
                <a:latin typeface="+mn-ea"/>
              </a:rPr>
              <a:t>예</a:t>
            </a:r>
            <a:r>
              <a:rPr lang="en-US" altLang="ko-KR" dirty="0">
                <a:latin typeface="+mn-ea"/>
              </a:rPr>
              <a:t>]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  </a:t>
            </a:r>
            <a:r>
              <a:rPr lang="en-US" altLang="ko-KR" dirty="0" smtClean="0">
                <a:latin typeface="+mn-ea"/>
              </a:rPr>
              <a:t>1234</a:t>
            </a:r>
            <a:r>
              <a:rPr lang="en-US" altLang="ko-KR" baseline="-25000" dirty="0" smtClean="0">
                <a:latin typeface="+mn-ea"/>
              </a:rPr>
              <a:t>10 </a:t>
            </a:r>
            <a:r>
              <a:rPr lang="en-US" altLang="ko-KR" dirty="0">
                <a:latin typeface="+mn-ea"/>
              </a:rPr>
              <a:t>= 1 x 10</a:t>
            </a:r>
            <a:r>
              <a:rPr lang="en-US" altLang="ko-KR" baseline="30000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+ 2 x 10</a:t>
            </a:r>
            <a:r>
              <a:rPr lang="en-US" altLang="ko-KR" baseline="30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+ 3 x 10</a:t>
            </a:r>
            <a:r>
              <a:rPr lang="en-US" altLang="ko-KR" baseline="30000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+ 4 x 10</a:t>
            </a:r>
            <a:r>
              <a:rPr lang="en-US" altLang="ko-KR" baseline="30000" dirty="0">
                <a:latin typeface="+mn-ea"/>
              </a:rPr>
              <a:t>0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  </a:t>
            </a:r>
            <a:r>
              <a:rPr lang="en-US" altLang="ko-KR" dirty="0" smtClean="0">
                <a:latin typeface="+mn-ea"/>
              </a:rPr>
              <a:t>1234.56</a:t>
            </a:r>
            <a:r>
              <a:rPr lang="en-US" altLang="ko-KR" baseline="-25000" dirty="0" smtClean="0">
                <a:latin typeface="+mn-ea"/>
              </a:rPr>
              <a:t>10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= 1 x 10</a:t>
            </a:r>
            <a:r>
              <a:rPr lang="en-US" altLang="ko-KR" baseline="30000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+ 2 x 10</a:t>
            </a:r>
            <a:r>
              <a:rPr lang="en-US" altLang="ko-KR" baseline="30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+ 3 x 10</a:t>
            </a:r>
            <a:r>
              <a:rPr lang="en-US" altLang="ko-KR" baseline="30000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+ 4 x 10</a:t>
            </a:r>
            <a:r>
              <a:rPr lang="en-US" altLang="ko-KR" baseline="30000" dirty="0">
                <a:latin typeface="+mn-ea"/>
              </a:rPr>
              <a:t>0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+ 5 x 10</a:t>
            </a:r>
            <a:r>
              <a:rPr lang="en-US" altLang="ko-KR" baseline="30000" dirty="0">
                <a:latin typeface="+mn-ea"/>
              </a:rPr>
              <a:t>-1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+ 6 x 10</a:t>
            </a:r>
            <a:r>
              <a:rPr lang="en-US" altLang="ko-KR" baseline="30000" dirty="0">
                <a:latin typeface="+mn-ea"/>
              </a:rPr>
              <a:t>-2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 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1010</a:t>
            </a:r>
            <a:r>
              <a:rPr lang="en-US" altLang="ko-KR" baseline="-25000" dirty="0" smtClean="0">
                <a:latin typeface="+mn-ea"/>
              </a:rPr>
              <a:t>2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= 1 x 2</a:t>
            </a:r>
            <a:r>
              <a:rPr lang="en-US" altLang="ko-KR" baseline="30000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+ 0 x 2</a:t>
            </a:r>
            <a:r>
              <a:rPr lang="en-US" altLang="ko-KR" baseline="30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+ 1 x 2</a:t>
            </a:r>
            <a:r>
              <a:rPr lang="en-US" altLang="ko-KR" baseline="30000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+ 0 x 2</a:t>
            </a:r>
            <a:r>
              <a:rPr lang="en-US" altLang="ko-KR" baseline="30000" dirty="0">
                <a:latin typeface="+mn-ea"/>
              </a:rPr>
              <a:t>0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  </a:t>
            </a:r>
            <a:r>
              <a:rPr lang="en-US" altLang="ko-KR" dirty="0" smtClean="0">
                <a:latin typeface="+mn-ea"/>
              </a:rPr>
              <a:t>1001.01</a:t>
            </a:r>
            <a:r>
              <a:rPr lang="en-US" altLang="ko-KR" baseline="-25000" dirty="0" smtClean="0">
                <a:latin typeface="+mn-ea"/>
              </a:rPr>
              <a:t>2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= 1 x 2</a:t>
            </a:r>
            <a:r>
              <a:rPr lang="en-US" altLang="ko-KR" baseline="30000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+ 0 x 2</a:t>
            </a:r>
            <a:r>
              <a:rPr lang="en-US" altLang="ko-KR" baseline="30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+ 0 x 2</a:t>
            </a:r>
            <a:r>
              <a:rPr lang="en-US" altLang="ko-KR" baseline="30000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+ 1 x 2</a:t>
            </a:r>
            <a:r>
              <a:rPr lang="en-US" altLang="ko-KR" baseline="30000" dirty="0">
                <a:latin typeface="+mn-ea"/>
              </a:rPr>
              <a:t>0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+ 0 x 2</a:t>
            </a:r>
            <a:r>
              <a:rPr lang="en-US" altLang="ko-KR" baseline="30000" dirty="0">
                <a:latin typeface="+mn-ea"/>
              </a:rPr>
              <a:t>-1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+ 1 x 2</a:t>
            </a:r>
            <a:r>
              <a:rPr lang="en-US" altLang="ko-KR" baseline="30000" dirty="0">
                <a:latin typeface="+mn-ea"/>
              </a:rPr>
              <a:t>-2</a:t>
            </a:r>
            <a:r>
              <a:rPr lang="ko-KR" altLang="en-US" dirty="0">
                <a:latin typeface="+mn-ea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539552" y="889844"/>
            <a:ext cx="806489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(2)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진법의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변환</a:t>
            </a:r>
            <a:endParaRPr lang="ko-KR" altLang="en-US" dirty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endParaRPr lang="en-US" altLang="ko-KR" dirty="0" smtClean="0">
              <a:latin typeface="휴먼엑스포" pitchFamily="18" charset="-127"/>
              <a:ea typeface="휴먼엑스포" pitchFamily="18" charset="-127"/>
            </a:endParaRPr>
          </a:p>
          <a:p>
            <a:r>
              <a:rPr lang="ko-KR" altLang="en-US" dirty="0">
                <a:latin typeface="휴먼엑스포" pitchFamily="18" charset="-127"/>
                <a:ea typeface="휴먼엑스포" pitchFamily="18" charset="-127"/>
              </a:rPr>
              <a:t>    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1) 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진법변환의 필요성 </a:t>
            </a:r>
          </a:p>
          <a:p>
            <a:r>
              <a:rPr lang="ko-KR" altLang="en-US" dirty="0"/>
              <a:t> </a:t>
            </a:r>
            <a:endParaRPr lang="en-US" altLang="ko-KR" dirty="0" smtClean="0"/>
          </a:p>
          <a:p>
            <a:r>
              <a:rPr lang="ko-KR" altLang="en-US" dirty="0">
                <a:latin typeface="+mn-ea"/>
              </a:rPr>
              <a:t>       </a:t>
            </a:r>
            <a:r>
              <a:rPr lang="ko-KR" altLang="en-US" dirty="0" smtClean="0">
                <a:latin typeface="+mn-ea"/>
              </a:rPr>
              <a:t> ① </a:t>
            </a:r>
            <a:r>
              <a:rPr lang="ko-KR" altLang="en-US" b="1" dirty="0">
                <a:solidFill>
                  <a:srgbClr val="C00000"/>
                </a:solidFill>
                <a:latin typeface="+mn-ea"/>
              </a:rPr>
              <a:t>컴퓨터 내부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2</a:t>
            </a:r>
            <a:r>
              <a:rPr lang="ko-KR" altLang="en-US" dirty="0">
                <a:latin typeface="+mn-ea"/>
              </a:rPr>
              <a:t>진법 ⇨ </a:t>
            </a:r>
            <a:r>
              <a:rPr lang="ko-KR" altLang="en-US" b="1" dirty="0">
                <a:solidFill>
                  <a:srgbClr val="C00000"/>
                </a:solidFill>
                <a:latin typeface="+mn-ea"/>
              </a:rPr>
              <a:t>인간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10</a:t>
            </a:r>
            <a:r>
              <a:rPr lang="ko-KR" altLang="en-US" dirty="0">
                <a:latin typeface="+mn-ea"/>
              </a:rPr>
              <a:t>진법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② </a:t>
            </a:r>
            <a:r>
              <a:rPr lang="en-US" altLang="ko-KR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진법의 수 </a:t>
            </a:r>
            <a:r>
              <a:rPr lang="en-US" altLang="ko-KR" dirty="0">
                <a:latin typeface="+mn-ea"/>
              </a:rPr>
              <a:t>: too long ⇨ 8</a:t>
            </a:r>
            <a:r>
              <a:rPr lang="ko-KR" altLang="en-US" dirty="0">
                <a:latin typeface="+mn-ea"/>
              </a:rPr>
              <a:t>진법</a:t>
            </a:r>
            <a:r>
              <a:rPr lang="en-US" altLang="ko-KR" dirty="0">
                <a:latin typeface="+mn-ea"/>
              </a:rPr>
              <a:t>, 16</a:t>
            </a:r>
            <a:r>
              <a:rPr lang="ko-KR" altLang="en-US" dirty="0">
                <a:latin typeface="+mn-ea"/>
              </a:rPr>
              <a:t>진법 등으로 표현 </a:t>
            </a:r>
          </a:p>
          <a:p>
            <a:endParaRPr lang="ko-KR" altLang="en-US" dirty="0"/>
          </a:p>
          <a:p>
            <a:r>
              <a:rPr lang="ko-KR" altLang="en-US" dirty="0"/>
              <a:t>    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2) 10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진수를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N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(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예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; 2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, 8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 또는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16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)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로 변환하는 방법 </a:t>
            </a:r>
          </a:p>
          <a:p>
            <a:endParaRPr lang="en-US" altLang="ko-KR" dirty="0" smtClean="0"/>
          </a:p>
          <a:p>
            <a:r>
              <a:rPr lang="ko-KR" altLang="en-US" dirty="0">
                <a:latin typeface="+mn-ea"/>
              </a:rPr>
              <a:t>        ① </a:t>
            </a:r>
            <a:r>
              <a:rPr lang="ko-KR" altLang="en-US" b="1" dirty="0">
                <a:solidFill>
                  <a:srgbClr val="C00000"/>
                </a:solidFill>
                <a:latin typeface="+mn-ea"/>
              </a:rPr>
              <a:t>정수부분</a:t>
            </a:r>
            <a:r>
              <a:rPr lang="ko-KR" altLang="en-US" dirty="0">
                <a:latin typeface="+mn-ea"/>
              </a:rPr>
              <a:t> </a:t>
            </a:r>
          </a:p>
          <a:p>
            <a:endParaRPr lang="en-US" altLang="ko-KR" b="1" dirty="0" smtClean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 </a:t>
            </a:r>
            <a:r>
              <a:rPr lang="en-US" altLang="ko-KR" b="1" dirty="0" smtClean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           </a:t>
            </a:r>
            <a:r>
              <a:rPr lang="en-US" altLang="ko-KR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진수의 수를 </a:t>
            </a:r>
            <a:r>
              <a:rPr lang="en-US" altLang="ko-KR" dirty="0">
                <a:latin typeface="+mn-ea"/>
              </a:rPr>
              <a:t>N</a:t>
            </a:r>
            <a:r>
              <a:rPr lang="ko-KR" altLang="en-US" dirty="0">
                <a:latin typeface="+mn-ea"/>
              </a:rPr>
              <a:t>으로 계속 나누어 가며 나머지를 구한다</a:t>
            </a:r>
            <a:r>
              <a:rPr lang="en-US" altLang="ko-KR" dirty="0">
                <a:latin typeface="+mn-ea"/>
              </a:rPr>
              <a:t>.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                </a:t>
            </a:r>
            <a:r>
              <a:rPr lang="en-US" altLang="ko-KR" dirty="0">
                <a:latin typeface="+mn-ea"/>
              </a:rPr>
              <a:t>[</a:t>
            </a:r>
            <a:r>
              <a:rPr lang="ko-KR" altLang="en-US" dirty="0">
                <a:latin typeface="+mn-ea"/>
              </a:rPr>
              <a:t>예</a:t>
            </a:r>
            <a:r>
              <a:rPr lang="en-US" altLang="ko-KR" dirty="0">
                <a:latin typeface="+mn-ea"/>
              </a:rPr>
              <a:t>]</a:t>
            </a:r>
            <a:r>
              <a:rPr lang="ko-KR" altLang="en-US" dirty="0">
                <a:latin typeface="+mn-ea"/>
              </a:rPr>
              <a:t> </a:t>
            </a:r>
          </a:p>
          <a:p>
            <a:r>
              <a:rPr lang="ko-KR" altLang="en-US" dirty="0" smtClean="0">
                <a:latin typeface="+mn-ea"/>
              </a:rPr>
              <a:t>  </a:t>
            </a:r>
            <a:r>
              <a:rPr lang="ko-KR" altLang="en-US" dirty="0">
                <a:latin typeface="+mn-ea"/>
              </a:rPr>
              <a:t>                   </a:t>
            </a:r>
            <a:r>
              <a:rPr lang="en-US" altLang="ko-KR" dirty="0">
                <a:latin typeface="+mn-ea"/>
              </a:rPr>
              <a:t>9</a:t>
            </a:r>
            <a:r>
              <a:rPr lang="en-US" altLang="ko-KR" baseline="-25000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    ⇨ </a:t>
            </a:r>
            <a:r>
              <a:rPr lang="en-US" altLang="ko-KR" dirty="0">
                <a:latin typeface="+mn-ea"/>
              </a:rPr>
              <a:t>1001</a:t>
            </a:r>
            <a:r>
              <a:rPr lang="en-US" altLang="ko-KR" baseline="-25000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 </a:t>
            </a:r>
          </a:p>
          <a:p>
            <a:r>
              <a:rPr lang="ko-KR" altLang="en-US" dirty="0" smtClean="0">
                <a:latin typeface="+mn-ea"/>
              </a:rPr>
              <a:t>  </a:t>
            </a:r>
            <a:r>
              <a:rPr lang="ko-KR" altLang="en-US" dirty="0">
                <a:latin typeface="+mn-ea"/>
              </a:rPr>
              <a:t>                   </a:t>
            </a:r>
            <a:r>
              <a:rPr lang="en-US" altLang="ko-KR" dirty="0">
                <a:latin typeface="+mn-ea"/>
              </a:rPr>
              <a:t>419</a:t>
            </a:r>
            <a:r>
              <a:rPr lang="en-US" altLang="ko-KR" baseline="-25000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 ⇨ </a:t>
            </a:r>
            <a:r>
              <a:rPr lang="en-US" altLang="ko-KR" dirty="0">
                <a:latin typeface="+mn-ea"/>
              </a:rPr>
              <a:t>1A3</a:t>
            </a:r>
            <a:r>
              <a:rPr lang="en-US" altLang="ko-KR" baseline="-25000" dirty="0">
                <a:latin typeface="+mn-ea"/>
              </a:rPr>
              <a:t>16</a:t>
            </a:r>
            <a:r>
              <a:rPr lang="ko-KR" altLang="en-US" dirty="0">
                <a:latin typeface="+mn-ea"/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+mn-ea"/>
              </a:rPr>
              <a:t>         </a:t>
            </a:r>
            <a:r>
              <a:rPr lang="ko-KR" altLang="en-US" dirty="0">
                <a:latin typeface="+mn-ea"/>
              </a:rPr>
              <a:t> 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          </a:t>
            </a:r>
            <a:r>
              <a:rPr lang="en-US" altLang="ko-KR" dirty="0" smtClean="0">
                <a:latin typeface="+mn-ea"/>
              </a:rPr>
              <a:t>[note] </a:t>
            </a:r>
            <a:r>
              <a:rPr lang="en-US" altLang="ko-KR" b="1" dirty="0">
                <a:solidFill>
                  <a:srgbClr val="0070C0"/>
                </a:solidFill>
                <a:latin typeface="+mn-ea"/>
              </a:rPr>
              <a:t>16</a:t>
            </a:r>
            <a:r>
              <a:rPr lang="ko-KR" altLang="en-US" b="1" dirty="0">
                <a:solidFill>
                  <a:srgbClr val="0070C0"/>
                </a:solidFill>
                <a:latin typeface="+mn-ea"/>
              </a:rPr>
              <a:t>진수 </a:t>
            </a:r>
            <a:r>
              <a:rPr lang="en-US" altLang="ko-KR" dirty="0">
                <a:latin typeface="+mn-ea"/>
              </a:rPr>
              <a:t>: 0, 1, .........., 9, A, B, C, D, E, F</a:t>
            </a:r>
            <a:r>
              <a:rPr lang="ko-KR" altLang="en-US" dirty="0">
                <a:latin typeface="+mn-ea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95536" y="764704"/>
            <a:ext cx="7768473" cy="5124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1.2 </a:t>
            </a:r>
            <a:r>
              <a:rPr lang="ko-KR" altLang="en-US" sz="20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컴퓨터의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사용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▣ 1960 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– 1980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년대 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Verdana" pitchFamily="34" charset="0"/>
              </a:rPr>
              <a:t> 정부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기업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교육 기관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>
                <a:latin typeface="Verdana" pitchFamily="34" charset="0"/>
              </a:rPr>
              <a:t>연구소 등 제한된 곳에서 전문인이 </a:t>
            </a:r>
            <a:r>
              <a:rPr lang="ko-KR" altLang="en-US" dirty="0" smtClean="0">
                <a:latin typeface="Verdana" pitchFamily="34" charset="0"/>
              </a:rPr>
              <a:t>사용</a:t>
            </a:r>
            <a:endParaRPr lang="en-US" altLang="ko-KR" dirty="0" smtClean="0">
              <a:latin typeface="Verdana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 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▣ 1990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년대 이후 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Verdana" pitchFamily="34" charset="0"/>
              </a:rPr>
              <a:t> PC</a:t>
            </a:r>
            <a:r>
              <a:rPr lang="ko-KR" altLang="en-US" dirty="0">
                <a:latin typeface="Verdana" pitchFamily="34" charset="0"/>
              </a:rPr>
              <a:t>의 대중화로 모든 계층이 이용하고 있으며</a:t>
            </a:r>
            <a:r>
              <a:rPr lang="en-US" altLang="ko-KR" dirty="0">
                <a:latin typeface="Verdana" pitchFamily="34" charset="0"/>
              </a:rPr>
              <a:t>, </a:t>
            </a:r>
            <a:r>
              <a:rPr lang="ko-KR" altLang="en-US" dirty="0" smtClean="0">
                <a:latin typeface="Verdana" pitchFamily="34" charset="0"/>
              </a:rPr>
              <a:t>통신기술의 </a:t>
            </a:r>
            <a:r>
              <a:rPr lang="ko-KR" altLang="en-US" dirty="0">
                <a:latin typeface="Verdana" pitchFamily="34" charset="0"/>
              </a:rPr>
              <a:t>발전으로</a:t>
            </a:r>
            <a:endParaRPr lang="en-US" altLang="ko-KR" dirty="0">
              <a:latin typeface="Verdana" pitchFamily="34" charset="0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Verdana" pitchFamily="34" charset="0"/>
              </a:rPr>
              <a:t> 인터넷을 통한 정보화 사회의 기본 하부구조</a:t>
            </a:r>
            <a:r>
              <a:rPr lang="en-US" altLang="ko-KR" dirty="0">
                <a:latin typeface="Verdana" pitchFamily="34" charset="0"/>
              </a:rPr>
              <a:t>(Infrastructure)</a:t>
            </a:r>
            <a:r>
              <a:rPr lang="ko-KR" altLang="en-US" dirty="0">
                <a:latin typeface="Verdana" pitchFamily="34" charset="0"/>
              </a:rPr>
              <a:t> </a:t>
            </a:r>
            <a:r>
              <a:rPr lang="ko-KR" altLang="en-US" dirty="0" smtClean="0">
                <a:latin typeface="Verdana" pitchFamily="34" charset="0"/>
              </a:rPr>
              <a:t>구축</a:t>
            </a:r>
            <a:endParaRPr lang="en-US" altLang="ko-KR" dirty="0" smtClean="0">
              <a:latin typeface="Verdana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  <a:cs typeface="Raavi" pitchFamily="2"/>
              </a:rPr>
              <a:t> 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  <a:cs typeface="Raavi" pitchFamily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  <a:cs typeface="Raavi" pitchFamily="2"/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  <a:cs typeface="Raavi" pitchFamily="2"/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▣ 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  <a:cs typeface="Raavi" pitchFamily="2"/>
              </a:rPr>
              <a:t>Computer = Hardware + Software</a:t>
            </a:r>
          </a:p>
          <a:p>
            <a:pPr lvl="1">
              <a:lnSpc>
                <a:spcPct val="150000"/>
              </a:lnSpc>
            </a:pPr>
            <a:r>
              <a:rPr lang="en-US" altLang="ko-KR" b="1" dirty="0">
                <a:solidFill>
                  <a:srgbClr val="C00000"/>
                </a:solidFill>
                <a:latin typeface="Verdana" pitchFamily="34" charset="0"/>
              </a:rPr>
              <a:t> Hardware</a:t>
            </a:r>
            <a:r>
              <a:rPr lang="en-US" altLang="ko-KR" dirty="0">
                <a:latin typeface="Verdana" pitchFamily="34" charset="0"/>
              </a:rPr>
              <a:t> : </a:t>
            </a:r>
            <a:r>
              <a:rPr lang="ko-KR" altLang="en-US" dirty="0">
                <a:latin typeface="Verdana" pitchFamily="34" charset="0"/>
              </a:rPr>
              <a:t>기계</a:t>
            </a:r>
            <a:r>
              <a:rPr lang="en-US" altLang="ko-KR" dirty="0">
                <a:latin typeface="Verdana" pitchFamily="34" charset="0"/>
              </a:rPr>
              <a:t>(</a:t>
            </a:r>
            <a:r>
              <a:rPr lang="ko-KR" altLang="en-US" dirty="0">
                <a:latin typeface="Verdana" pitchFamily="34" charset="0"/>
              </a:rPr>
              <a:t>컴퓨터</a:t>
            </a:r>
            <a:r>
              <a:rPr lang="en-US" altLang="ko-KR" dirty="0">
                <a:latin typeface="Verdana" pitchFamily="34" charset="0"/>
              </a:rPr>
              <a:t>)</a:t>
            </a:r>
            <a:r>
              <a:rPr lang="ko-KR" altLang="en-US" dirty="0">
                <a:latin typeface="Verdana" pitchFamily="34" charset="0"/>
              </a:rPr>
              <a:t>를 구성하는 전자회로 및 각종 기계장치</a:t>
            </a:r>
            <a:endParaRPr lang="en-US" altLang="ko-KR" dirty="0">
              <a:latin typeface="Verdana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ko-KR" b="1" dirty="0">
                <a:solidFill>
                  <a:srgbClr val="C00000"/>
                </a:solidFill>
                <a:latin typeface="Verdana" pitchFamily="34" charset="0"/>
              </a:rPr>
              <a:t> Software</a:t>
            </a:r>
            <a:r>
              <a:rPr lang="en-US" altLang="ko-KR" dirty="0">
                <a:latin typeface="Verdana" pitchFamily="34" charset="0"/>
              </a:rPr>
              <a:t> : </a:t>
            </a:r>
            <a:r>
              <a:rPr lang="ko-KR" altLang="en-US" dirty="0">
                <a:latin typeface="Verdana" pitchFamily="34" charset="0"/>
              </a:rPr>
              <a:t>컴퓨터의 작동 및 활용에 필요한 프로그램 일체</a:t>
            </a:r>
            <a:endParaRPr lang="en-US" altLang="ko-KR" dirty="0">
              <a:latin typeface="Verdana" pitchFamily="34" charset="0"/>
            </a:endParaRPr>
          </a:p>
          <a:p>
            <a:pPr lvl="1"/>
            <a:endParaRPr lang="en-US" altLang="ko-KR" dirty="0">
              <a:latin typeface="Verdana" pitchFamily="34" charset="0"/>
            </a:endParaRPr>
          </a:p>
          <a:p>
            <a:pPr lvl="1"/>
            <a:r>
              <a:rPr lang="ko-KR" altLang="en-US" dirty="0">
                <a:latin typeface="Verdana" pitchFamily="34" charset="0"/>
              </a:rPr>
              <a:t> </a:t>
            </a:r>
            <a:r>
              <a:rPr lang="en-US" altLang="ko-KR" dirty="0">
                <a:latin typeface="Verdana" pitchFamily="34" charset="0"/>
              </a:rPr>
              <a:t>[</a:t>
            </a:r>
            <a:r>
              <a:rPr lang="ko-KR" altLang="en-US" dirty="0">
                <a:latin typeface="Verdana" pitchFamily="34" charset="0"/>
              </a:rPr>
              <a:t>참고</a:t>
            </a:r>
            <a:r>
              <a:rPr lang="en-US" altLang="ko-KR" dirty="0">
                <a:latin typeface="Verdana" pitchFamily="34" charset="0"/>
              </a:rPr>
              <a:t>] </a:t>
            </a:r>
            <a:r>
              <a:rPr lang="ko-KR" altLang="en-US" dirty="0">
                <a:latin typeface="Verdana" pitchFamily="34" charset="0"/>
              </a:rPr>
              <a:t>인간 </a:t>
            </a:r>
            <a:r>
              <a:rPr lang="en-US" altLang="ko-KR" dirty="0">
                <a:latin typeface="Verdana" pitchFamily="34" charset="0"/>
              </a:rPr>
              <a:t>= </a:t>
            </a:r>
            <a:r>
              <a:rPr lang="ko-KR" altLang="en-US" dirty="0">
                <a:latin typeface="Verdana" pitchFamily="34" charset="0"/>
              </a:rPr>
              <a:t>육체</a:t>
            </a:r>
            <a:r>
              <a:rPr lang="en-US" altLang="ko-KR" dirty="0">
                <a:latin typeface="Verdana" pitchFamily="34" charset="0"/>
              </a:rPr>
              <a:t>(Hardware) + </a:t>
            </a:r>
            <a:r>
              <a:rPr lang="ko-KR" altLang="en-US" dirty="0">
                <a:latin typeface="Verdana" pitchFamily="34" charset="0"/>
              </a:rPr>
              <a:t>정신</a:t>
            </a:r>
            <a:r>
              <a:rPr lang="en-US" altLang="ko-KR" dirty="0">
                <a:latin typeface="Verdana" pitchFamily="34" charset="0"/>
              </a:rPr>
              <a:t>(Software)</a:t>
            </a:r>
            <a:endParaRPr lang="ko-KR" altLang="en-US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0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42245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692696"/>
            <a:ext cx="8640960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ko-KR" altLang="en-US" b="1" dirty="0">
                <a:solidFill>
                  <a:srgbClr val="C00000"/>
                </a:solidFill>
              </a:rPr>
              <a:t>② 소수부분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           </a:t>
            </a:r>
            <a:r>
              <a:rPr lang="ko-KR" altLang="en-US" b="1" dirty="0" smtClean="0"/>
              <a:t> </a:t>
            </a:r>
            <a:r>
              <a:rPr lang="en-US" altLang="ko-KR" dirty="0" smtClean="0"/>
              <a:t>10</a:t>
            </a:r>
            <a:r>
              <a:rPr lang="ko-KR" altLang="en-US" dirty="0"/>
              <a:t>진수의 수에 </a:t>
            </a:r>
            <a:r>
              <a:rPr lang="en-US" altLang="ko-KR" dirty="0"/>
              <a:t>N</a:t>
            </a:r>
            <a:r>
              <a:rPr lang="ko-KR" altLang="en-US" dirty="0"/>
              <a:t>을 계속 곱해 가며 소수 위로 올라오는 수를 구한다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</a:t>
            </a:r>
            <a:r>
              <a:rPr lang="en-US" altLang="ko-KR" dirty="0" smtClean="0"/>
              <a:t>[</a:t>
            </a:r>
            <a:r>
              <a:rPr lang="ko-KR" altLang="en-US" dirty="0" smtClean="0"/>
              <a:t>예</a:t>
            </a:r>
            <a:r>
              <a:rPr lang="en-US" altLang="ko-KR" dirty="0" smtClean="0"/>
              <a:t>]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   </a:t>
            </a:r>
            <a:r>
              <a:rPr lang="ko-KR" altLang="en-US" dirty="0" smtClean="0"/>
              <a:t>  </a:t>
            </a:r>
            <a:r>
              <a:rPr lang="en-US" altLang="ko-KR" dirty="0" smtClean="0"/>
              <a:t>0.24871</a:t>
            </a:r>
            <a:r>
              <a:rPr lang="en-US" altLang="ko-KR" baseline="-25000" dirty="0" smtClean="0"/>
              <a:t>10 </a:t>
            </a:r>
            <a:r>
              <a:rPr lang="ko-KR" altLang="en-US" dirty="0"/>
              <a:t>⇨ </a:t>
            </a:r>
            <a:r>
              <a:rPr lang="en-US" altLang="ko-KR" dirty="0"/>
              <a:t>0.00111......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   </a:t>
            </a:r>
            <a:r>
              <a:rPr lang="ko-KR" altLang="en-US" dirty="0" smtClean="0"/>
              <a:t>  </a:t>
            </a:r>
            <a:r>
              <a:rPr lang="en-US" altLang="ko-KR" dirty="0" smtClean="0"/>
              <a:t>0.6875</a:t>
            </a:r>
            <a:r>
              <a:rPr lang="en-US" altLang="ko-KR" baseline="-25000" dirty="0" smtClean="0"/>
              <a:t>10</a:t>
            </a:r>
            <a:r>
              <a:rPr lang="ko-KR" altLang="en-US" dirty="0" smtClean="0"/>
              <a:t> </a:t>
            </a:r>
            <a:r>
              <a:rPr lang="ko-KR" altLang="en-US" dirty="0"/>
              <a:t>⇨ </a:t>
            </a:r>
            <a:r>
              <a:rPr lang="en-US" altLang="ko-KR" dirty="0"/>
              <a:t>0.1011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   </a:t>
            </a:r>
            <a:r>
              <a:rPr lang="ko-KR" altLang="en-US" dirty="0" smtClean="0"/>
              <a:t>  </a:t>
            </a:r>
            <a:r>
              <a:rPr lang="en-US" altLang="ko-KR" dirty="0" smtClean="0"/>
              <a:t>54.609375</a:t>
            </a:r>
            <a:r>
              <a:rPr lang="en-US" altLang="ko-KR" baseline="-25000" dirty="0" smtClean="0"/>
              <a:t>10</a:t>
            </a:r>
            <a:r>
              <a:rPr lang="ko-KR" altLang="en-US" dirty="0" smtClean="0"/>
              <a:t> </a:t>
            </a:r>
            <a:r>
              <a:rPr lang="ko-KR" altLang="en-US" dirty="0"/>
              <a:t>⇨ </a:t>
            </a:r>
            <a:r>
              <a:rPr lang="en-US" altLang="ko-KR" dirty="0"/>
              <a:t>66.47</a:t>
            </a:r>
            <a:r>
              <a:rPr lang="en-US" altLang="ko-KR" baseline="-25000" dirty="0"/>
              <a:t>8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/>
              <a:t>    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3) R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(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예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; 2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, 8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 또는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16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)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를 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10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진수로 변환하는 방법 </a:t>
            </a:r>
          </a:p>
          <a:p>
            <a:pPr>
              <a:lnSpc>
                <a:spcPct val="200000"/>
              </a:lnSpc>
            </a:pPr>
            <a:r>
              <a:rPr lang="ko-KR" altLang="en-US" dirty="0" smtClean="0"/>
              <a:t>    </a:t>
            </a:r>
            <a:r>
              <a:rPr lang="ko-KR" altLang="en-US" dirty="0"/>
              <a:t>        </a:t>
            </a:r>
            <a:r>
              <a:rPr lang="en-US" altLang="ko-KR" dirty="0"/>
              <a:t>R</a:t>
            </a:r>
            <a:r>
              <a:rPr lang="ko-KR" altLang="en-US" dirty="0"/>
              <a:t>진수의 수 </a:t>
            </a:r>
            <a:r>
              <a:rPr lang="en-US" altLang="ko-KR" dirty="0"/>
              <a:t>: d</a:t>
            </a:r>
            <a:r>
              <a:rPr lang="en-US" altLang="ko-KR" baseline="-25000" dirty="0"/>
              <a:t>n</a:t>
            </a:r>
            <a:r>
              <a:rPr lang="en-US" altLang="ko-KR" dirty="0"/>
              <a:t>d</a:t>
            </a:r>
            <a:r>
              <a:rPr lang="en-US" altLang="ko-KR" baseline="-25000" dirty="0"/>
              <a:t>n-1</a:t>
            </a:r>
            <a:r>
              <a:rPr lang="en-US" altLang="ko-KR" dirty="0"/>
              <a:t>......d</a:t>
            </a:r>
            <a:r>
              <a:rPr lang="en-US" altLang="ko-KR" baseline="-25000" dirty="0"/>
              <a:t>0 </a:t>
            </a:r>
            <a:r>
              <a:rPr lang="en-US" altLang="ko-KR" dirty="0"/>
              <a:t>. d</a:t>
            </a:r>
            <a:r>
              <a:rPr lang="en-US" altLang="ko-KR" baseline="-25000" dirty="0"/>
              <a:t>-1</a:t>
            </a:r>
            <a:r>
              <a:rPr lang="en-US" altLang="ko-KR" dirty="0"/>
              <a:t>d</a:t>
            </a:r>
            <a:r>
              <a:rPr lang="en-US" altLang="ko-KR" baseline="-25000" dirty="0"/>
              <a:t>-2 </a:t>
            </a:r>
            <a:r>
              <a:rPr lang="en-US" altLang="ko-KR" dirty="0"/>
              <a:t>...... d</a:t>
            </a:r>
            <a:r>
              <a:rPr lang="en-US" altLang="ko-KR" baseline="-25000" dirty="0"/>
              <a:t>m  </a:t>
            </a:r>
            <a:r>
              <a:rPr lang="en-US" altLang="ko-KR" dirty="0"/>
              <a:t>(</a:t>
            </a:r>
            <a:r>
              <a:rPr lang="ko-KR" altLang="en-US" dirty="0"/>
              <a:t>예 </a:t>
            </a:r>
            <a:r>
              <a:rPr lang="en-US" altLang="ko-KR" dirty="0"/>
              <a:t>1101.101</a:t>
            </a:r>
            <a:r>
              <a:rPr lang="en-US" altLang="ko-KR" baseline="-25000" dirty="0"/>
              <a:t>2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</a:t>
            </a:r>
            <a:r>
              <a:rPr lang="ko-KR" altLang="en-US" dirty="0" smtClean="0"/>
              <a:t>     </a:t>
            </a:r>
            <a:r>
              <a:rPr lang="ko-KR" altLang="en-US" dirty="0"/>
              <a:t>   </a:t>
            </a:r>
            <a:r>
              <a:rPr lang="en-US" altLang="ko-KR" dirty="0"/>
              <a:t>N</a:t>
            </a:r>
            <a:r>
              <a:rPr lang="en-US" altLang="ko-KR" baseline="-25000" dirty="0"/>
              <a:t>10</a:t>
            </a:r>
            <a:r>
              <a:rPr lang="ko-KR" altLang="en-US" dirty="0"/>
              <a:t> </a:t>
            </a:r>
            <a:r>
              <a:rPr lang="en-US" altLang="ko-KR" dirty="0"/>
              <a:t>= </a:t>
            </a:r>
            <a:r>
              <a:rPr lang="en-US" altLang="ko-KR" dirty="0" err="1"/>
              <a:t>d</a:t>
            </a:r>
            <a:r>
              <a:rPr lang="en-US" altLang="ko-KR" baseline="-25000" dirty="0" err="1"/>
              <a:t>n</a:t>
            </a:r>
            <a:r>
              <a:rPr lang="en-US" altLang="ko-KR" dirty="0" err="1"/>
              <a:t>R</a:t>
            </a:r>
            <a:r>
              <a:rPr lang="en-US" altLang="ko-KR" baseline="30000" dirty="0" err="1"/>
              <a:t>n</a:t>
            </a:r>
            <a:r>
              <a:rPr lang="ko-KR" altLang="en-US" dirty="0"/>
              <a:t> </a:t>
            </a:r>
            <a:r>
              <a:rPr lang="en-US" altLang="ko-KR" dirty="0"/>
              <a:t>+ d</a:t>
            </a:r>
            <a:r>
              <a:rPr lang="en-US" altLang="ko-KR" baseline="-25000" dirty="0"/>
              <a:t>n-1</a:t>
            </a:r>
            <a:r>
              <a:rPr lang="en-US" altLang="ko-KR" dirty="0"/>
              <a:t>R</a:t>
            </a:r>
            <a:r>
              <a:rPr lang="en-US" altLang="ko-KR" baseline="30000" dirty="0"/>
              <a:t>n-1</a:t>
            </a:r>
            <a:r>
              <a:rPr lang="ko-KR" altLang="en-US" dirty="0"/>
              <a:t> </a:t>
            </a:r>
            <a:r>
              <a:rPr lang="en-US" altLang="ko-KR" dirty="0"/>
              <a:t>+ .... + d</a:t>
            </a:r>
            <a:r>
              <a:rPr lang="en-US" altLang="ko-KR" baseline="-25000" dirty="0"/>
              <a:t>2</a:t>
            </a:r>
            <a:r>
              <a:rPr lang="en-US" altLang="ko-KR" dirty="0"/>
              <a:t>R</a:t>
            </a:r>
            <a:r>
              <a:rPr lang="en-US" altLang="ko-KR" baseline="30000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+ d</a:t>
            </a:r>
            <a:r>
              <a:rPr lang="en-US" altLang="ko-KR" baseline="-25000" dirty="0"/>
              <a:t>1</a:t>
            </a:r>
            <a:r>
              <a:rPr lang="en-US" altLang="ko-KR" dirty="0"/>
              <a:t>R</a:t>
            </a:r>
            <a:r>
              <a:rPr lang="en-US" altLang="ko-KR" baseline="30000" dirty="0"/>
              <a:t>1</a:t>
            </a:r>
            <a:r>
              <a:rPr lang="ko-KR" altLang="en-US" baseline="-25000" dirty="0"/>
              <a:t> </a:t>
            </a:r>
            <a:r>
              <a:rPr lang="en-US" altLang="ko-KR" dirty="0"/>
              <a:t>+ d</a:t>
            </a:r>
            <a:r>
              <a:rPr lang="en-US" altLang="ko-KR" baseline="-25000" dirty="0"/>
              <a:t>0</a:t>
            </a:r>
            <a:r>
              <a:rPr lang="en-US" altLang="ko-KR" dirty="0"/>
              <a:t>R</a:t>
            </a:r>
            <a:r>
              <a:rPr lang="en-US" altLang="ko-KR" baseline="30000" dirty="0"/>
              <a:t>0</a:t>
            </a:r>
            <a:r>
              <a:rPr lang="ko-KR" altLang="en-US" dirty="0"/>
              <a:t> </a:t>
            </a:r>
            <a:r>
              <a:rPr lang="en-US" altLang="ko-KR" dirty="0"/>
              <a:t>+ d</a:t>
            </a:r>
            <a:r>
              <a:rPr lang="en-US" altLang="ko-KR" baseline="-25000" dirty="0"/>
              <a:t>-1</a:t>
            </a:r>
            <a:r>
              <a:rPr lang="en-US" altLang="ko-KR" dirty="0"/>
              <a:t>R</a:t>
            </a:r>
            <a:r>
              <a:rPr lang="en-US" altLang="ko-KR" baseline="30000" dirty="0"/>
              <a:t>-1</a:t>
            </a:r>
            <a:r>
              <a:rPr lang="ko-KR" altLang="en-US" dirty="0"/>
              <a:t> </a:t>
            </a:r>
            <a:r>
              <a:rPr lang="en-US" altLang="ko-KR" dirty="0"/>
              <a:t>+ .... + d</a:t>
            </a:r>
            <a:r>
              <a:rPr lang="en-US" altLang="ko-KR" baseline="-25000" dirty="0"/>
              <a:t>-</a:t>
            </a:r>
            <a:r>
              <a:rPr lang="en-US" altLang="ko-KR" baseline="-25000" dirty="0" err="1"/>
              <a:t>m</a:t>
            </a:r>
            <a:r>
              <a:rPr lang="en-US" altLang="ko-KR" dirty="0" err="1"/>
              <a:t>R</a:t>
            </a:r>
            <a:r>
              <a:rPr lang="en-US" altLang="ko-KR" baseline="30000" dirty="0"/>
              <a:t>-m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      </a:t>
            </a:r>
            <a:r>
              <a:rPr lang="ko-KR" altLang="en-US" dirty="0"/>
              <a:t>        </a:t>
            </a:r>
            <a:r>
              <a:rPr lang="en-US" altLang="ko-KR" dirty="0" smtClean="0"/>
              <a:t>[</a:t>
            </a:r>
            <a:r>
              <a:rPr lang="ko-KR" altLang="en-US" dirty="0" smtClean="0"/>
              <a:t>예</a:t>
            </a:r>
            <a:r>
              <a:rPr lang="en-US" altLang="ko-KR" dirty="0" smtClean="0"/>
              <a:t>]</a:t>
            </a:r>
            <a:r>
              <a:rPr lang="en-US" altLang="ko-KR" dirty="0"/>
              <a:t> 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</a:t>
            </a:r>
            <a:r>
              <a:rPr lang="ko-KR" altLang="en-US" dirty="0" smtClean="0"/>
              <a:t>        </a:t>
            </a:r>
            <a:r>
              <a:rPr lang="en-US" altLang="ko-KR" dirty="0" smtClean="0"/>
              <a:t>12.42</a:t>
            </a:r>
            <a:r>
              <a:rPr lang="en-US" altLang="ko-KR" baseline="-25000" dirty="0" smtClean="0"/>
              <a:t>8 </a:t>
            </a:r>
            <a:r>
              <a:rPr lang="ko-KR" altLang="en-US" dirty="0"/>
              <a:t>⇨ </a:t>
            </a:r>
            <a:r>
              <a:rPr lang="en-US" altLang="ko-KR" dirty="0" smtClean="0"/>
              <a:t>10.53125</a:t>
            </a:r>
            <a:r>
              <a:rPr lang="en-US" altLang="ko-KR" baseline="-25000" dirty="0" smtClean="0"/>
              <a:t>10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</a:t>
            </a:r>
            <a:r>
              <a:rPr lang="ko-KR" altLang="en-US" dirty="0" smtClean="0"/>
              <a:t>        </a:t>
            </a:r>
            <a:r>
              <a:rPr lang="en-US" altLang="ko-KR" dirty="0" smtClean="0"/>
              <a:t>10101.01101</a:t>
            </a:r>
            <a:r>
              <a:rPr lang="en-US" altLang="ko-KR" baseline="-25000" dirty="0" smtClean="0"/>
              <a:t>2</a:t>
            </a:r>
            <a:r>
              <a:rPr lang="ko-KR" altLang="en-US" dirty="0" smtClean="0"/>
              <a:t> </a:t>
            </a:r>
            <a:r>
              <a:rPr lang="ko-KR" altLang="en-US" dirty="0"/>
              <a:t>⇨ </a:t>
            </a:r>
            <a:r>
              <a:rPr lang="en-US" altLang="ko-KR" dirty="0" smtClean="0"/>
              <a:t>21.40625</a:t>
            </a:r>
            <a:r>
              <a:rPr lang="en-US" altLang="ko-KR" baseline="-25000" dirty="0" smtClean="0"/>
              <a:t>10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764703"/>
            <a:ext cx="856895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    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4) 2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, 8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</a:t>
            </a:r>
            <a:r>
              <a:rPr lang="en-US" altLang="ko-KR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, 16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진수 사이의 변환 </a:t>
            </a:r>
          </a:p>
          <a:p>
            <a:endParaRPr lang="ko-KR" altLang="en-US" dirty="0"/>
          </a:p>
          <a:p>
            <a:pPr marL="1257300" lvl="2" indent="-342900">
              <a:buFont typeface="+mj-ea"/>
              <a:buAutoNum type="circleNumDbPlain"/>
            </a:pPr>
            <a:r>
              <a:rPr lang="ko-KR" altLang="en-US" dirty="0"/>
              <a:t> </a:t>
            </a:r>
            <a:r>
              <a:rPr lang="en-US" altLang="ko-KR" b="1" dirty="0" smtClean="0">
                <a:solidFill>
                  <a:srgbClr val="C00000"/>
                </a:solidFill>
              </a:rPr>
              <a:t>2</a:t>
            </a:r>
            <a:r>
              <a:rPr lang="ko-KR" altLang="en-US" b="1" dirty="0">
                <a:solidFill>
                  <a:srgbClr val="C00000"/>
                </a:solidFill>
              </a:rPr>
              <a:t>진수 ⇨ </a:t>
            </a:r>
            <a:r>
              <a:rPr lang="en-US" altLang="ko-KR" b="1" dirty="0">
                <a:solidFill>
                  <a:srgbClr val="C00000"/>
                </a:solidFill>
              </a:rPr>
              <a:t>8</a:t>
            </a:r>
            <a:r>
              <a:rPr lang="ko-KR" altLang="en-US" b="1" dirty="0">
                <a:solidFill>
                  <a:srgbClr val="C00000"/>
                </a:solidFill>
              </a:rPr>
              <a:t>진수 </a:t>
            </a:r>
            <a:r>
              <a:rPr lang="en-US" altLang="ko-KR" dirty="0"/>
              <a:t>: </a:t>
            </a:r>
            <a:r>
              <a:rPr lang="ko-KR" altLang="en-US" dirty="0"/>
              <a:t>소수점을 중심으로 </a:t>
            </a:r>
            <a:r>
              <a:rPr lang="en-US" altLang="ko-KR" dirty="0"/>
              <a:t>3</a:t>
            </a:r>
            <a:r>
              <a:rPr lang="ko-KR" altLang="en-US" dirty="0"/>
              <a:t>개씩 묶어 </a:t>
            </a:r>
            <a:r>
              <a:rPr lang="en-US" altLang="ko-KR" dirty="0"/>
              <a:t>8</a:t>
            </a:r>
            <a:r>
              <a:rPr lang="ko-KR" altLang="en-US" dirty="0"/>
              <a:t>진수로 표시 </a:t>
            </a:r>
          </a:p>
          <a:p>
            <a:pPr marL="12573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/>
              <a:t> </a:t>
            </a:r>
            <a:r>
              <a:rPr lang="en-US" altLang="ko-KR" b="1" dirty="0" smtClean="0">
                <a:solidFill>
                  <a:srgbClr val="C00000"/>
                </a:solidFill>
              </a:rPr>
              <a:t>2</a:t>
            </a:r>
            <a:r>
              <a:rPr lang="ko-KR" altLang="en-US" b="1" dirty="0">
                <a:solidFill>
                  <a:srgbClr val="C00000"/>
                </a:solidFill>
              </a:rPr>
              <a:t>진수 ⇨ </a:t>
            </a:r>
            <a:r>
              <a:rPr lang="en-US" altLang="ko-KR" b="1" dirty="0">
                <a:solidFill>
                  <a:srgbClr val="C00000"/>
                </a:solidFill>
              </a:rPr>
              <a:t>16</a:t>
            </a:r>
            <a:r>
              <a:rPr lang="ko-KR" altLang="en-US" b="1" dirty="0">
                <a:solidFill>
                  <a:srgbClr val="C00000"/>
                </a:solidFill>
              </a:rPr>
              <a:t>진수 </a:t>
            </a:r>
            <a:r>
              <a:rPr lang="en-US" altLang="ko-KR" dirty="0"/>
              <a:t>: </a:t>
            </a:r>
            <a:r>
              <a:rPr lang="ko-KR" altLang="en-US" dirty="0"/>
              <a:t>소수점을 중심으로 </a:t>
            </a:r>
            <a:r>
              <a:rPr lang="en-US" altLang="ko-KR" dirty="0"/>
              <a:t>4</a:t>
            </a:r>
            <a:r>
              <a:rPr lang="ko-KR" altLang="en-US" dirty="0"/>
              <a:t>개씩 묶어 </a:t>
            </a:r>
            <a:r>
              <a:rPr lang="en-US" altLang="ko-KR" dirty="0"/>
              <a:t>16</a:t>
            </a:r>
            <a:r>
              <a:rPr lang="ko-KR" altLang="en-US" dirty="0"/>
              <a:t>진수로 표시 </a:t>
            </a:r>
          </a:p>
          <a:p>
            <a:pPr marL="12573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/>
              <a:t> </a:t>
            </a:r>
            <a:r>
              <a:rPr lang="en-US" altLang="ko-KR" b="1" dirty="0" smtClean="0">
                <a:solidFill>
                  <a:srgbClr val="C00000"/>
                </a:solidFill>
              </a:rPr>
              <a:t>16</a:t>
            </a:r>
            <a:r>
              <a:rPr lang="ko-KR" altLang="en-US" b="1" dirty="0">
                <a:solidFill>
                  <a:srgbClr val="C00000"/>
                </a:solidFill>
              </a:rPr>
              <a:t>진수 ⇔ </a:t>
            </a:r>
            <a:r>
              <a:rPr lang="en-US" altLang="ko-KR" b="1" dirty="0">
                <a:solidFill>
                  <a:srgbClr val="C00000"/>
                </a:solidFill>
              </a:rPr>
              <a:t>8</a:t>
            </a:r>
            <a:r>
              <a:rPr lang="ko-KR" altLang="en-US" b="1" dirty="0">
                <a:solidFill>
                  <a:srgbClr val="C00000"/>
                </a:solidFill>
              </a:rPr>
              <a:t>진수 </a:t>
            </a:r>
            <a:r>
              <a:rPr lang="en-US" altLang="ko-KR" dirty="0"/>
              <a:t>: 2</a:t>
            </a:r>
            <a:r>
              <a:rPr lang="ko-KR" altLang="en-US" dirty="0"/>
              <a:t>진수로 변환 후에 소수점을 중심으로 </a:t>
            </a:r>
            <a:r>
              <a:rPr lang="en-US" altLang="ko-KR" dirty="0"/>
              <a:t>3 </a:t>
            </a:r>
            <a:r>
              <a:rPr lang="ko-KR" altLang="en-US" dirty="0"/>
              <a:t>또는 </a:t>
            </a:r>
            <a:r>
              <a:rPr lang="en-US" altLang="ko-KR" dirty="0"/>
              <a:t>4</a:t>
            </a:r>
            <a:r>
              <a:rPr lang="ko-KR" altLang="en-US" dirty="0"/>
              <a:t>개씩 묶어 </a:t>
            </a:r>
            <a:r>
              <a:rPr lang="en-US" altLang="ko-KR" dirty="0" smtClean="0"/>
              <a:t>8</a:t>
            </a:r>
            <a:r>
              <a:rPr lang="ko-KR" altLang="en-US" dirty="0" smtClean="0"/>
              <a:t>진수로 표시</a:t>
            </a:r>
            <a:endParaRPr lang="ko-KR" altLang="en-US" dirty="0"/>
          </a:p>
          <a:p>
            <a:pPr marL="12573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/>
              <a:t> </a:t>
            </a:r>
            <a:r>
              <a:rPr lang="en-US" altLang="ko-KR" b="1" dirty="0" smtClean="0">
                <a:solidFill>
                  <a:srgbClr val="C00000"/>
                </a:solidFill>
              </a:rPr>
              <a:t>8</a:t>
            </a:r>
            <a:r>
              <a:rPr lang="ko-KR" altLang="en-US" b="1" dirty="0">
                <a:solidFill>
                  <a:srgbClr val="C00000"/>
                </a:solidFill>
              </a:rPr>
              <a:t>진수</a:t>
            </a:r>
            <a:r>
              <a:rPr lang="en-US" altLang="ko-KR" b="1" dirty="0">
                <a:solidFill>
                  <a:srgbClr val="C00000"/>
                </a:solidFill>
              </a:rPr>
              <a:t>, 16</a:t>
            </a:r>
            <a:r>
              <a:rPr lang="ko-KR" altLang="en-US" b="1" dirty="0">
                <a:solidFill>
                  <a:srgbClr val="C00000"/>
                </a:solidFill>
              </a:rPr>
              <a:t>진수 ⇨ </a:t>
            </a:r>
            <a:r>
              <a:rPr lang="en-US" altLang="ko-KR" b="1" dirty="0">
                <a:solidFill>
                  <a:srgbClr val="C00000"/>
                </a:solidFill>
              </a:rPr>
              <a:t>2</a:t>
            </a:r>
            <a:r>
              <a:rPr lang="ko-KR" altLang="en-US" b="1" dirty="0">
                <a:solidFill>
                  <a:srgbClr val="C00000"/>
                </a:solidFill>
              </a:rPr>
              <a:t>진수 </a:t>
            </a:r>
            <a:r>
              <a:rPr lang="en-US" altLang="ko-KR" dirty="0"/>
              <a:t>: 8</a:t>
            </a:r>
            <a:r>
              <a:rPr lang="ko-KR" altLang="en-US" dirty="0"/>
              <a:t>진수는 각 자리를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2</a:t>
            </a:r>
            <a:r>
              <a:rPr lang="ko-KR" altLang="en-US" dirty="0"/>
              <a:t>진수로</a:t>
            </a:r>
            <a:r>
              <a:rPr lang="en-US" altLang="ko-KR" dirty="0"/>
              <a:t>, 16</a:t>
            </a:r>
            <a:r>
              <a:rPr lang="ko-KR" altLang="en-US" dirty="0"/>
              <a:t>진수는 </a:t>
            </a:r>
            <a:r>
              <a:rPr lang="en-US" altLang="ko-KR" dirty="0" smtClean="0"/>
              <a:t>4</a:t>
            </a:r>
            <a:r>
              <a:rPr lang="ko-KR" altLang="en-US" dirty="0"/>
              <a:t>개의 </a:t>
            </a:r>
            <a:r>
              <a:rPr lang="en-US" altLang="ko-KR" dirty="0"/>
              <a:t>2</a:t>
            </a:r>
            <a:r>
              <a:rPr lang="ko-KR" altLang="en-US" dirty="0"/>
              <a:t>진수로 변환 </a:t>
            </a:r>
          </a:p>
          <a:p>
            <a:endParaRPr lang="ko-KR" altLang="en-US" dirty="0"/>
          </a:p>
          <a:p>
            <a:r>
              <a:rPr lang="ko-KR" altLang="en-US" dirty="0"/>
              <a:t>        </a:t>
            </a:r>
            <a:r>
              <a:rPr lang="en-US" altLang="ko-KR" dirty="0" smtClean="0"/>
              <a:t>[</a:t>
            </a:r>
            <a:r>
              <a:rPr lang="ko-KR" altLang="en-US" dirty="0" smtClean="0"/>
              <a:t>예</a:t>
            </a:r>
            <a:r>
              <a:rPr lang="en-US" altLang="ko-KR" dirty="0" smtClean="0"/>
              <a:t>]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</a:t>
            </a:r>
            <a:r>
              <a:rPr lang="en-US" altLang="ko-KR" sz="1600" dirty="0"/>
              <a:t>4372</a:t>
            </a:r>
            <a:r>
              <a:rPr lang="en-US" altLang="ko-KR" sz="1600" baseline="-25000" dirty="0"/>
              <a:t>8</a:t>
            </a:r>
            <a:r>
              <a:rPr lang="ko-KR" altLang="en-US" sz="1600" dirty="0"/>
              <a:t> ⇨ </a:t>
            </a:r>
            <a:r>
              <a:rPr lang="en-US" altLang="ko-KR" sz="1600" dirty="0"/>
              <a:t>100 011 111 010</a:t>
            </a:r>
            <a:r>
              <a:rPr lang="en-US" altLang="ko-KR" sz="1600" baseline="-25000" dirty="0"/>
              <a:t>2</a:t>
            </a:r>
            <a:r>
              <a:rPr lang="ko-KR" altLang="en-US" sz="1600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            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1011.001110100011</a:t>
            </a:r>
            <a:r>
              <a:rPr lang="en-US" altLang="ko-KR" sz="1600" baseline="-25000" dirty="0" smtClean="0"/>
              <a:t>2</a:t>
            </a:r>
            <a:r>
              <a:rPr lang="ko-KR" altLang="en-US" sz="1600" baseline="30000" dirty="0" smtClean="0"/>
              <a:t> </a:t>
            </a:r>
            <a:r>
              <a:rPr lang="ko-KR" altLang="en-US" sz="1600" dirty="0"/>
              <a:t>⇨ </a:t>
            </a:r>
            <a:r>
              <a:rPr lang="en-US" altLang="ko-KR" sz="1600" dirty="0"/>
              <a:t>001 011 . 001 110 100 011 = 13.1643</a:t>
            </a:r>
            <a:r>
              <a:rPr lang="en-US" altLang="ko-KR" sz="1600" baseline="-25000" dirty="0"/>
              <a:t>8</a:t>
            </a:r>
            <a:r>
              <a:rPr lang="ko-KR" altLang="en-US" sz="1600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          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  </a:t>
            </a:r>
            <a:r>
              <a:rPr lang="en-US" altLang="ko-KR" sz="1600" dirty="0"/>
              <a:t>101011.0011101000111</a:t>
            </a:r>
            <a:r>
              <a:rPr lang="en-US" altLang="ko-KR" sz="1600" baseline="-25000" dirty="0"/>
              <a:t>2</a:t>
            </a:r>
            <a:r>
              <a:rPr lang="ko-KR" altLang="en-US" sz="1600" baseline="30000" dirty="0"/>
              <a:t> </a:t>
            </a:r>
            <a:r>
              <a:rPr lang="ko-KR" altLang="en-US" sz="1600" dirty="0"/>
              <a:t>⇨ </a:t>
            </a:r>
            <a:r>
              <a:rPr lang="en-US" altLang="ko-KR" sz="1600" dirty="0"/>
              <a:t>0010 1011 . 0011 1010 0011 1000 = </a:t>
            </a:r>
            <a:r>
              <a:rPr lang="en-US" altLang="ko-KR" sz="1600" dirty="0" smtClean="0"/>
              <a:t>2B.3A38</a:t>
            </a:r>
            <a:r>
              <a:rPr lang="en-US" altLang="ko-KR" sz="1600" baseline="-25000" dirty="0" smtClean="0"/>
              <a:t>16</a:t>
            </a:r>
            <a:r>
              <a:rPr lang="ko-KR" altLang="en-US" sz="1600" dirty="0" smtClean="0"/>
              <a:t> </a:t>
            </a:r>
            <a:endParaRPr lang="ko-KR" altLang="en-US" sz="1600" dirty="0"/>
          </a:p>
          <a:p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        </a:t>
            </a:r>
            <a:r>
              <a:rPr lang="ko-KR" altLang="en-US" dirty="0" smtClean="0"/>
              <a:t>   </a:t>
            </a:r>
            <a:r>
              <a:rPr lang="en-US" altLang="ko-KR" dirty="0" smtClean="0"/>
              <a:t>[note] </a:t>
            </a:r>
            <a:r>
              <a:rPr lang="en-US" altLang="ko-KR" dirty="0"/>
              <a:t>4</a:t>
            </a:r>
            <a:r>
              <a:rPr lang="ko-KR" altLang="en-US" dirty="0" smtClean="0"/>
              <a:t>진법은 </a:t>
            </a:r>
            <a:r>
              <a:rPr lang="en-US" altLang="ko-KR" dirty="0" smtClean="0"/>
              <a:t>2bit</a:t>
            </a:r>
            <a:r>
              <a:rPr lang="ko-KR" altLang="en-US" dirty="0" smtClean="0"/>
              <a:t>로 </a:t>
            </a:r>
            <a:r>
              <a:rPr lang="ko-KR" altLang="en-US" dirty="0"/>
              <a:t>표현 </a:t>
            </a:r>
            <a:r>
              <a:rPr lang="en-US" altLang="ko-KR" dirty="0"/>
              <a:t>: 00, 01, 10, 11</a:t>
            </a:r>
            <a:r>
              <a:rPr lang="ko-KR" altLang="en-US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251520" y="692696"/>
            <a:ext cx="8064896" cy="5386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2.2 </a:t>
            </a:r>
            <a:r>
              <a:rPr lang="ko-KR" altLang="en-US" sz="2000" b="1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수의 연산 </a:t>
            </a:r>
          </a:p>
          <a:p>
            <a:pPr marL="342900" indent="-342900"/>
            <a:endParaRPr lang="en-US" altLang="ko-KR" dirty="0"/>
          </a:p>
          <a:p>
            <a:r>
              <a:rPr lang="en-US" altLang="ko-KR" dirty="0" smtClean="0"/>
              <a:t>   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(1)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덧셈</a:t>
            </a:r>
            <a:endParaRPr lang="en-US" altLang="ko-KR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b="1" dirty="0">
                <a:solidFill>
                  <a:srgbClr val="C00000"/>
                </a:solidFill>
              </a:rPr>
              <a:t>• 2</a:t>
            </a:r>
            <a:r>
              <a:rPr lang="ko-KR" altLang="en-US" b="1" dirty="0">
                <a:solidFill>
                  <a:srgbClr val="C00000"/>
                </a:solidFill>
              </a:rPr>
              <a:t>진수의 </a:t>
            </a:r>
            <a:r>
              <a:rPr lang="ko-KR" altLang="en-US" b="1" dirty="0" smtClean="0">
                <a:solidFill>
                  <a:srgbClr val="C00000"/>
                </a:solidFill>
              </a:rPr>
              <a:t>덧셈</a:t>
            </a:r>
            <a:endParaRPr lang="en-US" altLang="ko-KR" b="1" dirty="0" smtClean="0">
              <a:solidFill>
                <a:srgbClr val="C00000"/>
              </a:solidFill>
            </a:endParaRPr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smtClean="0"/>
              <a:t>    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2)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뺄셈과 보수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</a:t>
            </a:r>
            <a:r>
              <a:rPr lang="ko-KR" altLang="en-US" dirty="0" smtClean="0"/>
              <a:t>    </a:t>
            </a:r>
            <a:r>
              <a:rPr lang="en-US" altLang="ko-KR" b="1" dirty="0" smtClean="0">
                <a:solidFill>
                  <a:srgbClr val="C00000"/>
                </a:solidFill>
              </a:rPr>
              <a:t>1</a:t>
            </a:r>
            <a:r>
              <a:rPr lang="en-US" altLang="ko-KR" b="1" dirty="0">
                <a:solidFill>
                  <a:srgbClr val="C00000"/>
                </a:solidFill>
              </a:rPr>
              <a:t>) 2</a:t>
            </a:r>
            <a:r>
              <a:rPr lang="ko-KR" altLang="en-US" b="1" dirty="0">
                <a:solidFill>
                  <a:srgbClr val="C00000"/>
                </a:solidFill>
              </a:rPr>
              <a:t>진수의 </a:t>
            </a:r>
            <a:r>
              <a:rPr lang="ko-KR" altLang="en-US" b="1" dirty="0" smtClean="0">
                <a:solidFill>
                  <a:srgbClr val="C00000"/>
                </a:solidFill>
              </a:rPr>
              <a:t>뺄셈</a:t>
            </a:r>
            <a:endParaRPr lang="en-US" altLang="ko-KR" b="1" dirty="0">
              <a:solidFill>
                <a:srgbClr val="C00000"/>
              </a:solidFill>
            </a:endParaRPr>
          </a:p>
          <a:p>
            <a:endParaRPr lang="en-US" altLang="ko-KR" b="1" dirty="0" smtClean="0">
              <a:solidFill>
                <a:srgbClr val="C00000"/>
              </a:solidFill>
            </a:endParaRPr>
          </a:p>
          <a:p>
            <a:endParaRPr lang="en-US" altLang="ko-KR" b="1" dirty="0">
              <a:solidFill>
                <a:srgbClr val="C00000"/>
              </a:solidFill>
            </a:endParaRPr>
          </a:p>
          <a:p>
            <a:endParaRPr lang="en-US" altLang="ko-KR" b="1" dirty="0" smtClean="0">
              <a:solidFill>
                <a:srgbClr val="C00000"/>
              </a:solidFill>
            </a:endParaRPr>
          </a:p>
          <a:p>
            <a:endParaRPr lang="en-US" altLang="ko-KR" b="1" dirty="0">
              <a:solidFill>
                <a:srgbClr val="C00000"/>
              </a:solidFill>
            </a:endParaRPr>
          </a:p>
          <a:p>
            <a:r>
              <a:rPr lang="en-US" altLang="ko-KR" b="1" dirty="0" smtClean="0">
                <a:solidFill>
                  <a:srgbClr val="C00000"/>
                </a:solidFill>
              </a:rPr>
              <a:t>                                                     </a:t>
            </a:r>
            <a:r>
              <a:rPr lang="en-US" altLang="ko-KR" sz="11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한양신명조,한컴돋움"/>
              </a:rPr>
              <a:t>1</a:t>
            </a:r>
            <a:r>
              <a:rPr lang="en-US" altLang="ko-KR" sz="11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100" b="1" dirty="0" smtClean="0"/>
              <a:t>은 내림수</a:t>
            </a:r>
            <a:r>
              <a:rPr lang="en-US" altLang="ko-KR" sz="1100" b="1" dirty="0" smtClean="0"/>
              <a:t>(borrow)</a:t>
            </a:r>
          </a:p>
          <a:p>
            <a:r>
              <a:rPr lang="en-US" altLang="ko-KR" sz="1200" b="1" dirty="0"/>
              <a:t> </a:t>
            </a:r>
            <a:r>
              <a:rPr lang="en-US" altLang="ko-KR" sz="1200" b="1" dirty="0" smtClean="0"/>
              <a:t>                            </a:t>
            </a:r>
            <a:r>
              <a:rPr lang="ko-KR" altLang="en-US" sz="1200" b="1" dirty="0" smtClean="0"/>
              <a:t> </a:t>
            </a:r>
            <a:endParaRPr lang="ko-KR" altLang="en-US" sz="1200" b="1" dirty="0"/>
          </a:p>
          <a:p>
            <a:r>
              <a:rPr lang="ko-KR" altLang="en-US" sz="1200" dirty="0" smtClean="0"/>
              <a:t> </a:t>
            </a:r>
            <a:endParaRPr lang="ko-KR" altLang="en-US" sz="12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3203848" y="1772816"/>
          <a:ext cx="2519676" cy="1215160"/>
        </p:xfrm>
        <a:graphic>
          <a:graphicData uri="http://schemas.openxmlformats.org/drawingml/2006/table">
            <a:tbl>
              <a:tblPr/>
              <a:tblGrid>
                <a:gridCol w="629919"/>
                <a:gridCol w="629919"/>
                <a:gridCol w="629919"/>
                <a:gridCol w="629919"/>
              </a:tblGrid>
              <a:tr h="303790"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+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피 가 수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0379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3790">
                <a:tc row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가수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37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3203848" y="3861048"/>
          <a:ext cx="2519676" cy="1215160"/>
        </p:xfrm>
        <a:graphic>
          <a:graphicData uri="http://schemas.openxmlformats.org/drawingml/2006/table">
            <a:tbl>
              <a:tblPr/>
              <a:tblGrid>
                <a:gridCol w="629919"/>
                <a:gridCol w="629919"/>
                <a:gridCol w="629919"/>
                <a:gridCol w="629919"/>
              </a:tblGrid>
              <a:tr h="303790"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-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피 감 수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7393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93">
                <a:tc rowSpan="2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감수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b="1" cap="none" spc="0" dirty="0">
                          <a:ln w="18000">
                            <a:solidFill>
                              <a:schemeClr val="accent2">
                                <a:satMod val="140000"/>
                              </a:schemeClr>
                            </a:solidFill>
                            <a:prstDash val="solid"/>
                            <a:miter lim="800000"/>
                          </a:ln>
                          <a:noFill/>
                          <a:effectLst>
                            <a:outerShdw blurRad="25500" dist="23000" dir="7020000" algn="tl">
                              <a:srgbClr val="000000">
                                <a:alpha val="50000"/>
                              </a:srgbClr>
                            </a:outerShdw>
                          </a:effectLst>
                          <a:latin typeface="한양신명조,한컴돋움"/>
                        </a:rPr>
                        <a:t>1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51520" y="692696"/>
            <a:ext cx="8424936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    </a:t>
            </a:r>
            <a:r>
              <a:rPr lang="en-US" altLang="ko-KR" b="1" dirty="0">
                <a:solidFill>
                  <a:srgbClr val="C00000"/>
                </a:solidFill>
              </a:rPr>
              <a:t>2) </a:t>
            </a:r>
            <a:r>
              <a:rPr lang="ko-KR" altLang="en-US" b="1" dirty="0">
                <a:solidFill>
                  <a:srgbClr val="C00000"/>
                </a:solidFill>
              </a:rPr>
              <a:t>보수 </a:t>
            </a:r>
            <a:r>
              <a:rPr lang="en-US" altLang="ko-KR" b="1" dirty="0">
                <a:solidFill>
                  <a:srgbClr val="C00000"/>
                </a:solidFill>
              </a:rPr>
              <a:t>: </a:t>
            </a:r>
            <a:r>
              <a:rPr lang="ko-KR" altLang="en-US" b="1" dirty="0">
                <a:solidFill>
                  <a:srgbClr val="C00000"/>
                </a:solidFill>
              </a:rPr>
              <a:t>기준이 되는 수에서 모자라는 수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</a:t>
            </a:r>
            <a:r>
              <a:rPr lang="ko-KR" altLang="en-US" dirty="0" smtClean="0"/>
              <a:t>    </a:t>
            </a:r>
            <a:r>
              <a:rPr lang="en-US" altLang="ko-KR" sz="1600" dirty="0" smtClean="0"/>
              <a:t>[Note] </a:t>
            </a:r>
            <a:r>
              <a:rPr lang="ko-KR" altLang="en-US" sz="1600" dirty="0"/>
              <a:t>컴퓨터 내부의 뺄셈은 </a:t>
            </a:r>
            <a:r>
              <a:rPr lang="ko-KR" altLang="en-US" sz="1600" dirty="0" smtClean="0"/>
              <a:t>보수를 이용한다</a:t>
            </a:r>
            <a:r>
              <a:rPr lang="en-US" altLang="ko-KR" sz="1600" dirty="0" smtClean="0"/>
              <a:t>.</a:t>
            </a:r>
            <a:r>
              <a:rPr lang="ko-KR" altLang="en-US" sz="1600" dirty="0" smtClean="0"/>
              <a:t> </a:t>
            </a:r>
            <a:endParaRPr lang="ko-KR" altLang="en-US" sz="1600" dirty="0"/>
          </a:p>
          <a:p>
            <a:endParaRPr lang="ko-KR" altLang="en-US" dirty="0"/>
          </a:p>
          <a:p>
            <a:pPr lvl="2">
              <a:buFont typeface="Wingdings" pitchFamily="2" charset="2"/>
              <a:buChar char="ü"/>
            </a:pPr>
            <a:r>
              <a:rPr lang="ko-KR" altLang="en-US" dirty="0"/>
              <a:t> </a:t>
            </a:r>
            <a:r>
              <a:rPr lang="en-US" altLang="ko-KR" dirty="0" smtClean="0"/>
              <a:t>n</a:t>
            </a:r>
            <a:r>
              <a:rPr lang="ko-KR" altLang="en-US" dirty="0"/>
              <a:t>자리의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N</a:t>
            </a:r>
            <a:r>
              <a:rPr lang="ko-KR" altLang="en-US" dirty="0"/>
              <a:t>에 대한 </a:t>
            </a:r>
            <a:r>
              <a:rPr lang="en-US" altLang="ko-KR" b="1" dirty="0">
                <a:solidFill>
                  <a:srgbClr val="7030A0"/>
                </a:solidFill>
              </a:rPr>
              <a:t>2</a:t>
            </a:r>
            <a:r>
              <a:rPr lang="ko-KR" altLang="en-US" b="1" dirty="0">
                <a:solidFill>
                  <a:srgbClr val="7030A0"/>
                </a:solidFill>
              </a:rPr>
              <a:t>의 보수 </a:t>
            </a:r>
            <a:r>
              <a:rPr lang="en-US" altLang="ko-KR" dirty="0"/>
              <a:t>= </a:t>
            </a:r>
            <a:r>
              <a:rPr lang="en-US" altLang="ko-KR" b="1" dirty="0">
                <a:solidFill>
                  <a:srgbClr val="7030A0"/>
                </a:solidFill>
              </a:rPr>
              <a:t>2</a:t>
            </a:r>
            <a:r>
              <a:rPr lang="en-US" altLang="ko-KR" b="1" baseline="30000" dirty="0">
                <a:solidFill>
                  <a:srgbClr val="7030A0"/>
                </a:solidFill>
              </a:rPr>
              <a:t>n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  <a:r>
              <a:rPr lang="en-US" altLang="ko-KR" b="1" dirty="0">
                <a:solidFill>
                  <a:srgbClr val="7030A0"/>
                </a:solidFill>
              </a:rPr>
              <a:t>- N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</a:p>
          <a:p>
            <a:pPr lvl="2">
              <a:buFont typeface="Wingdings" pitchFamily="2" charset="2"/>
              <a:buChar char="ü"/>
            </a:pPr>
            <a:r>
              <a:rPr lang="ko-KR" altLang="en-US" dirty="0"/>
              <a:t> </a:t>
            </a:r>
            <a:r>
              <a:rPr lang="en-US" altLang="ko-KR" dirty="0" smtClean="0"/>
              <a:t>n</a:t>
            </a:r>
            <a:r>
              <a:rPr lang="ko-KR" altLang="en-US" dirty="0"/>
              <a:t>자리의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N</a:t>
            </a:r>
            <a:r>
              <a:rPr lang="ko-KR" altLang="en-US" dirty="0"/>
              <a:t>에 대한 </a:t>
            </a:r>
            <a:r>
              <a:rPr lang="en-US" altLang="ko-KR" b="1" dirty="0">
                <a:solidFill>
                  <a:srgbClr val="7030A0"/>
                </a:solidFill>
              </a:rPr>
              <a:t>1</a:t>
            </a:r>
            <a:r>
              <a:rPr lang="ko-KR" altLang="en-US" b="1" dirty="0">
                <a:solidFill>
                  <a:srgbClr val="7030A0"/>
                </a:solidFill>
              </a:rPr>
              <a:t>의 보수 </a:t>
            </a:r>
            <a:r>
              <a:rPr lang="en-US" altLang="ko-KR" dirty="0"/>
              <a:t>= </a:t>
            </a:r>
            <a:r>
              <a:rPr lang="en-US" altLang="ko-KR" b="1" dirty="0">
                <a:solidFill>
                  <a:srgbClr val="7030A0"/>
                </a:solidFill>
              </a:rPr>
              <a:t>(2</a:t>
            </a:r>
            <a:r>
              <a:rPr lang="en-US" altLang="ko-KR" b="1" baseline="30000" dirty="0">
                <a:solidFill>
                  <a:srgbClr val="7030A0"/>
                </a:solidFill>
              </a:rPr>
              <a:t>n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  <a:r>
              <a:rPr lang="en-US" altLang="ko-KR" b="1" dirty="0">
                <a:solidFill>
                  <a:srgbClr val="7030A0"/>
                </a:solidFill>
              </a:rPr>
              <a:t>- N) - 1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</a:p>
          <a:p>
            <a:r>
              <a:rPr lang="en-US" altLang="ko-KR" dirty="0" smtClean="0"/>
              <a:t>      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[Note] </a:t>
            </a:r>
            <a:endParaRPr lang="ko-KR" altLang="en-US" dirty="0"/>
          </a:p>
          <a:p>
            <a:pPr marL="1714500" lvl="3" indent="-342900">
              <a:buFont typeface="+mj-ea"/>
              <a:buAutoNum type="circleNumDbPlain"/>
            </a:pPr>
            <a:r>
              <a:rPr lang="en-US" altLang="ko-KR" dirty="0" smtClean="0"/>
              <a:t>1</a:t>
            </a:r>
            <a:r>
              <a:rPr lang="ko-KR" altLang="en-US" dirty="0"/>
              <a:t>의 보수는 </a:t>
            </a:r>
            <a:r>
              <a:rPr lang="en-US" altLang="ko-KR" dirty="0"/>
              <a:t>2</a:t>
            </a:r>
            <a:r>
              <a:rPr lang="ko-KR" altLang="en-US" dirty="0"/>
              <a:t>의 보수보다 </a:t>
            </a:r>
            <a:r>
              <a:rPr lang="en-US" altLang="ko-KR" dirty="0"/>
              <a:t>1 </a:t>
            </a:r>
            <a:r>
              <a:rPr lang="ko-KR" altLang="en-US" dirty="0"/>
              <a:t>작다 </a:t>
            </a:r>
          </a:p>
          <a:p>
            <a:pPr marL="1714500" lvl="3" indent="-342900">
              <a:buFont typeface="+mj-ea"/>
              <a:buAutoNum type="circleNumDbPlain"/>
            </a:pPr>
            <a:r>
              <a:rPr lang="en-US" altLang="ko-KR" dirty="0" smtClean="0"/>
              <a:t>2</a:t>
            </a:r>
            <a:r>
              <a:rPr lang="ko-KR" altLang="en-US" dirty="0"/>
              <a:t>진수의 보수를 구하는 실질적인 방법 </a:t>
            </a:r>
          </a:p>
          <a:p>
            <a:r>
              <a:rPr lang="ko-KR" altLang="en-US" dirty="0"/>
              <a:t>                </a:t>
            </a:r>
            <a:r>
              <a:rPr lang="ko-KR" altLang="en-US" dirty="0" smtClean="0"/>
              <a:t>        </a:t>
            </a:r>
            <a:r>
              <a:rPr lang="en-US" altLang="ko-KR" dirty="0" smtClean="0"/>
              <a:t>- </a:t>
            </a:r>
            <a:r>
              <a:rPr lang="en-US" altLang="ko-KR" b="1" dirty="0">
                <a:solidFill>
                  <a:srgbClr val="7030A0"/>
                </a:solidFill>
              </a:rPr>
              <a:t>1</a:t>
            </a:r>
            <a:r>
              <a:rPr lang="ko-KR" altLang="en-US" b="1" dirty="0">
                <a:solidFill>
                  <a:srgbClr val="7030A0"/>
                </a:solidFill>
              </a:rPr>
              <a:t>의 보수 </a:t>
            </a:r>
            <a:r>
              <a:rPr lang="en-US" altLang="ko-KR" dirty="0"/>
              <a:t>: 2</a:t>
            </a:r>
            <a:r>
              <a:rPr lang="ko-KR" altLang="en-US" dirty="0"/>
              <a:t>진수의 모든 </a:t>
            </a:r>
            <a:r>
              <a:rPr lang="en-US" altLang="ko-KR" dirty="0"/>
              <a:t>bit</a:t>
            </a:r>
            <a:r>
              <a:rPr lang="ko-KR" altLang="en-US" dirty="0"/>
              <a:t>를 반대</a:t>
            </a:r>
            <a:r>
              <a:rPr lang="en-US" altLang="ko-KR" dirty="0"/>
              <a:t>(0 → 1, 1 → 0)</a:t>
            </a:r>
            <a:r>
              <a:rPr lang="ko-KR" altLang="en-US" dirty="0"/>
              <a:t>로 변경 </a:t>
            </a:r>
          </a:p>
          <a:p>
            <a:r>
              <a:rPr lang="ko-KR" altLang="en-US" dirty="0"/>
              <a:t>                </a:t>
            </a:r>
            <a:r>
              <a:rPr lang="ko-KR" altLang="en-US" dirty="0" smtClean="0"/>
              <a:t>        </a:t>
            </a:r>
            <a:r>
              <a:rPr lang="en-US" altLang="ko-KR" dirty="0" smtClean="0"/>
              <a:t>- </a:t>
            </a:r>
            <a:r>
              <a:rPr lang="en-US" altLang="ko-KR" b="1" dirty="0">
                <a:solidFill>
                  <a:srgbClr val="7030A0"/>
                </a:solidFill>
              </a:rPr>
              <a:t>2</a:t>
            </a:r>
            <a:r>
              <a:rPr lang="ko-KR" altLang="en-US" b="1" dirty="0">
                <a:solidFill>
                  <a:srgbClr val="7030A0"/>
                </a:solidFill>
              </a:rPr>
              <a:t>의 보수 </a:t>
            </a:r>
            <a:r>
              <a:rPr lang="en-US" altLang="ko-KR" dirty="0"/>
              <a:t>= 1</a:t>
            </a:r>
            <a:r>
              <a:rPr lang="ko-KR" altLang="en-US" dirty="0"/>
              <a:t>의 보수 </a:t>
            </a:r>
            <a:r>
              <a:rPr lang="en-US" altLang="ko-KR" dirty="0"/>
              <a:t>+ 1</a:t>
            </a:r>
            <a:r>
              <a:rPr lang="ko-KR" altLang="en-US" dirty="0"/>
              <a:t> </a:t>
            </a:r>
          </a:p>
          <a:p>
            <a:endParaRPr lang="ko-KR" altLang="en-US" dirty="0"/>
          </a:p>
          <a:p>
            <a:r>
              <a:rPr lang="ko-KR" altLang="en-US" dirty="0"/>
              <a:t>        </a:t>
            </a:r>
            <a:r>
              <a:rPr lang="ko-KR" altLang="en-US" dirty="0" smtClean="0"/>
              <a:t>        </a:t>
            </a:r>
            <a:r>
              <a:rPr lang="en-US" altLang="ko-KR" dirty="0" smtClean="0"/>
              <a:t>[</a:t>
            </a:r>
            <a:r>
              <a:rPr lang="ko-KR" altLang="en-US" dirty="0" smtClean="0"/>
              <a:t>예</a:t>
            </a:r>
            <a:r>
              <a:rPr lang="en-US" altLang="ko-KR" dirty="0" smtClean="0"/>
              <a:t>] </a:t>
            </a:r>
            <a:r>
              <a:rPr lang="en-US" altLang="ko-KR" dirty="0"/>
              <a:t>1011010011</a:t>
            </a:r>
            <a:r>
              <a:rPr lang="en-US" altLang="ko-KR" baseline="-25000" dirty="0"/>
              <a:t>2</a:t>
            </a:r>
            <a:r>
              <a:rPr lang="ko-KR" altLang="en-US" dirty="0"/>
              <a:t>의 </a:t>
            </a:r>
            <a:r>
              <a:rPr lang="en-US" altLang="ko-KR" dirty="0"/>
              <a:t>1</a:t>
            </a:r>
            <a:r>
              <a:rPr lang="ko-KR" altLang="en-US" dirty="0"/>
              <a:t>의 보수와 </a:t>
            </a:r>
            <a:r>
              <a:rPr lang="en-US" altLang="ko-KR" dirty="0"/>
              <a:t>2</a:t>
            </a:r>
            <a:r>
              <a:rPr lang="ko-KR" altLang="en-US" dirty="0"/>
              <a:t>의 보수를 구하라 </a:t>
            </a:r>
          </a:p>
          <a:p>
            <a:r>
              <a:rPr lang="ko-KR" altLang="en-US" dirty="0"/>
              <a:t>            </a:t>
            </a:r>
            <a:r>
              <a:rPr lang="ko-KR" altLang="en-US" dirty="0" smtClean="0"/>
              <a:t>          </a:t>
            </a:r>
            <a:r>
              <a:rPr lang="en-US" altLang="ko-KR" dirty="0" smtClean="0"/>
              <a:t>1</a:t>
            </a:r>
            <a:r>
              <a:rPr lang="ko-KR" altLang="en-US" dirty="0"/>
              <a:t>의 보수 </a:t>
            </a:r>
            <a:r>
              <a:rPr lang="en-US" altLang="ko-KR" dirty="0"/>
              <a:t>= 0100101100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        </a:t>
            </a:r>
            <a:r>
              <a:rPr lang="ko-KR" altLang="en-US" dirty="0" smtClean="0"/>
              <a:t>          </a:t>
            </a:r>
            <a:r>
              <a:rPr lang="en-US" altLang="ko-KR" dirty="0" smtClean="0"/>
              <a:t>2</a:t>
            </a:r>
            <a:r>
              <a:rPr lang="ko-KR" altLang="en-US" dirty="0"/>
              <a:t>의 보수 </a:t>
            </a:r>
            <a:r>
              <a:rPr lang="en-US" altLang="ko-KR" dirty="0"/>
              <a:t>= 0100101100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+ 1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= 0100101101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</a:p>
          <a:p>
            <a:endParaRPr lang="ko-KR" altLang="en-US" dirty="0"/>
          </a:p>
          <a:p>
            <a:r>
              <a:rPr lang="ko-KR" altLang="en-US" dirty="0"/>
              <a:t>        </a:t>
            </a:r>
            <a:r>
              <a:rPr lang="ko-KR" altLang="en-US" dirty="0" smtClean="0"/>
              <a:t>       </a:t>
            </a:r>
            <a:r>
              <a:rPr lang="en-US" altLang="ko-KR" dirty="0" smtClean="0"/>
              <a:t>[</a:t>
            </a:r>
            <a:r>
              <a:rPr lang="ko-KR" altLang="en-US" dirty="0" smtClean="0"/>
              <a:t>예</a:t>
            </a:r>
            <a:r>
              <a:rPr lang="en-US" altLang="ko-KR" dirty="0" smtClean="0"/>
              <a:t>] </a:t>
            </a:r>
            <a:r>
              <a:rPr lang="en-US" altLang="ko-KR" dirty="0"/>
              <a:t>68</a:t>
            </a:r>
            <a:r>
              <a:rPr lang="en-US" altLang="ko-KR" baseline="-25000" dirty="0"/>
              <a:t>10</a:t>
            </a:r>
            <a:r>
              <a:rPr lang="ko-KR" altLang="en-US" dirty="0"/>
              <a:t>의 </a:t>
            </a:r>
          </a:p>
          <a:p>
            <a:r>
              <a:rPr lang="ko-KR" altLang="en-US" dirty="0"/>
              <a:t>            </a:t>
            </a:r>
            <a:r>
              <a:rPr lang="ko-KR" altLang="en-US" dirty="0" smtClean="0"/>
              <a:t>         </a:t>
            </a:r>
            <a:r>
              <a:rPr lang="en-US" altLang="ko-KR" dirty="0" smtClean="0"/>
              <a:t>10</a:t>
            </a:r>
            <a:r>
              <a:rPr lang="ko-KR" altLang="en-US" dirty="0"/>
              <a:t>의 보수 </a:t>
            </a:r>
            <a:r>
              <a:rPr lang="en-US" altLang="ko-KR" dirty="0"/>
              <a:t>= 32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        </a:t>
            </a:r>
            <a:r>
              <a:rPr lang="ko-KR" altLang="en-US" dirty="0" smtClean="0"/>
              <a:t>         </a:t>
            </a:r>
            <a:r>
              <a:rPr lang="en-US" altLang="ko-KR" dirty="0" smtClean="0"/>
              <a:t>9</a:t>
            </a:r>
            <a:r>
              <a:rPr lang="ko-KR" altLang="en-US" dirty="0"/>
              <a:t>의 보수 </a:t>
            </a:r>
            <a:r>
              <a:rPr lang="en-US" altLang="ko-KR" dirty="0"/>
              <a:t>= 31</a:t>
            </a:r>
            <a:r>
              <a:rPr lang="ko-KR" altLang="en-US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95536" y="620688"/>
            <a:ext cx="806489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      </a:t>
            </a:r>
            <a:r>
              <a:rPr lang="ko-KR" altLang="en-US" b="1" dirty="0">
                <a:solidFill>
                  <a:srgbClr val="7030A0"/>
                </a:solidFill>
              </a:rPr>
              <a:t>  </a:t>
            </a:r>
            <a:r>
              <a:rPr lang="en-US" altLang="ko-KR" b="1" dirty="0" smtClean="0">
                <a:solidFill>
                  <a:srgbClr val="7030A0"/>
                </a:solidFill>
              </a:rPr>
              <a:t>• </a:t>
            </a:r>
            <a:r>
              <a:rPr lang="ko-KR" altLang="en-US" b="1" dirty="0" smtClean="0">
                <a:solidFill>
                  <a:srgbClr val="7030A0"/>
                </a:solidFill>
              </a:rPr>
              <a:t>보수를 </a:t>
            </a:r>
            <a:r>
              <a:rPr lang="ko-KR" altLang="en-US" b="1" dirty="0">
                <a:solidFill>
                  <a:srgbClr val="7030A0"/>
                </a:solidFill>
              </a:rPr>
              <a:t>이용한 뺄셈 </a:t>
            </a:r>
          </a:p>
          <a:p>
            <a:pPr>
              <a:lnSpc>
                <a:spcPct val="200000"/>
              </a:lnSpc>
            </a:pPr>
            <a:r>
              <a:rPr lang="ko-KR" altLang="en-US" dirty="0"/>
              <a:t>            </a:t>
            </a:r>
            <a:r>
              <a:rPr lang="en-US" altLang="ko-KR" dirty="0"/>
              <a:t>- 10</a:t>
            </a:r>
            <a:r>
              <a:rPr lang="ko-KR" altLang="en-US" dirty="0" smtClean="0"/>
              <a:t>진수의 예</a:t>
            </a:r>
            <a:endParaRPr lang="en-US" altLang="ko-KR" dirty="0" smtClean="0"/>
          </a:p>
          <a:p>
            <a:r>
              <a:rPr lang="en-US" altLang="ko-KR" dirty="0" smtClean="0"/>
              <a:t>                  7                       7                          7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  - 4                    + 6(10</a:t>
            </a:r>
            <a:r>
              <a:rPr lang="ko-KR" altLang="en-US" dirty="0" smtClean="0"/>
              <a:t>의 보수</a:t>
            </a:r>
            <a:r>
              <a:rPr lang="en-US" altLang="ko-KR" dirty="0" smtClean="0"/>
              <a:t>)         + 5(9</a:t>
            </a:r>
            <a:r>
              <a:rPr lang="ko-KR" altLang="en-US" dirty="0" smtClean="0"/>
              <a:t>의 보수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------                   -----                      -----</a:t>
            </a:r>
          </a:p>
          <a:p>
            <a:r>
              <a:rPr lang="en-US" altLang="ko-KR" dirty="0" smtClean="0"/>
              <a:t>                  3                   (1) 3                      (1) 2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                       (1</a:t>
            </a:r>
            <a:r>
              <a:rPr lang="ko-KR" altLang="en-US" dirty="0" smtClean="0"/>
              <a:t>을 버림</a:t>
            </a:r>
            <a:r>
              <a:rPr lang="en-US" altLang="ko-KR" dirty="0" smtClean="0"/>
              <a:t>)</a:t>
            </a:r>
            <a:r>
              <a:rPr lang="ko-KR" altLang="en-US" dirty="0" smtClean="0"/>
              <a:t>                  </a:t>
            </a:r>
            <a:r>
              <a:rPr lang="en-US" altLang="ko-KR" dirty="0" smtClean="0"/>
              <a:t>+ 1 (1</a:t>
            </a:r>
            <a:r>
              <a:rPr lang="ko-KR" altLang="en-US" dirty="0" smtClean="0"/>
              <a:t>을 내려서 더함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            </a:t>
            </a:r>
            <a:r>
              <a:rPr lang="en-US" altLang="ko-KR" dirty="0"/>
              <a:t>- 2</a:t>
            </a:r>
            <a:r>
              <a:rPr lang="ko-KR" altLang="en-US" dirty="0"/>
              <a:t>진수의 뺄셈</a:t>
            </a:r>
            <a:r>
              <a:rPr lang="en-US" altLang="ko-KR" dirty="0" smtClean="0"/>
              <a:t>(2</a:t>
            </a:r>
            <a:r>
              <a:rPr lang="ko-KR" altLang="en-US" dirty="0" smtClean="0"/>
              <a:t>의 </a:t>
            </a:r>
            <a:r>
              <a:rPr lang="ko-KR" altLang="en-US" dirty="0"/>
              <a:t>보수 이용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              ① </a:t>
            </a:r>
            <a:r>
              <a:rPr lang="en-US" altLang="ko-KR" dirty="0"/>
              <a:t>1011011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- 10101</a:t>
            </a:r>
            <a:r>
              <a:rPr lang="en-US" altLang="ko-KR" baseline="-25000" dirty="0"/>
              <a:t>2</a:t>
            </a:r>
            <a:r>
              <a:rPr lang="ko-KR" altLang="en-US" dirty="0"/>
              <a:t> </a:t>
            </a:r>
          </a:p>
          <a:p>
            <a:endParaRPr lang="ko-KR" altLang="en-US" dirty="0"/>
          </a:p>
          <a:p>
            <a:r>
              <a:rPr lang="ko-KR" altLang="en-US" dirty="0"/>
              <a:t>                        </a:t>
            </a:r>
            <a:r>
              <a:rPr lang="en-US" altLang="ko-KR" dirty="0"/>
              <a:t>1011011         ⇒     1011011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             </a:t>
            </a:r>
            <a:r>
              <a:rPr lang="ko-KR" altLang="en-US" dirty="0" smtClean="0"/>
              <a:t>  </a:t>
            </a:r>
            <a:r>
              <a:rPr lang="ko-KR" altLang="en-US" dirty="0"/>
              <a:t>    </a:t>
            </a:r>
            <a:r>
              <a:rPr lang="en-US" altLang="ko-KR" dirty="0"/>
              <a:t>-   10101              + </a:t>
            </a:r>
            <a:r>
              <a:rPr lang="en-US" altLang="ko-KR" dirty="0" smtClean="0"/>
              <a:t>1101011</a:t>
            </a:r>
            <a:r>
              <a:rPr lang="en-US" altLang="ko-KR" dirty="0"/>
              <a:t>  </a:t>
            </a:r>
            <a:r>
              <a:rPr lang="en-US" altLang="ko-KR" dirty="0" smtClean="0"/>
              <a:t>(2</a:t>
            </a:r>
            <a:r>
              <a:rPr lang="ko-KR" altLang="en-US" dirty="0" smtClean="0"/>
              <a:t>의 </a:t>
            </a:r>
            <a:r>
              <a:rPr lang="ko-KR" altLang="en-US" dirty="0"/>
              <a:t>보수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       -------------             -------------</a:t>
            </a:r>
          </a:p>
          <a:p>
            <a:r>
              <a:rPr lang="ko-KR" altLang="en-US" dirty="0"/>
              <a:t>                        </a:t>
            </a:r>
            <a:r>
              <a:rPr lang="en-US" altLang="ko-KR" dirty="0"/>
              <a:t>1000110             (1) </a:t>
            </a:r>
            <a:r>
              <a:rPr lang="en-US" altLang="ko-KR" dirty="0" smtClean="0"/>
              <a:t>1000110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                                      (1)</a:t>
            </a:r>
            <a:r>
              <a:rPr lang="ko-KR" altLang="en-US" dirty="0" smtClean="0"/>
              <a:t>을 버림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827584" y="836712"/>
            <a:ext cx="763284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(3)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곱셈과 나눗셈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곱셈                               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나눗셈 </a:t>
            </a:r>
          </a:p>
          <a:p>
            <a:r>
              <a:rPr lang="ko-KR" altLang="en-US" dirty="0" smtClean="0"/>
              <a:t> </a:t>
            </a:r>
            <a:endParaRPr lang="en-US" altLang="ko-KR" dirty="0" smtClean="0"/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       </a:t>
            </a:r>
            <a:r>
              <a:rPr lang="en-US" altLang="ko-KR" dirty="0" smtClean="0"/>
              <a:t>110011                               1100</a:t>
            </a:r>
          </a:p>
          <a:p>
            <a:r>
              <a:rPr lang="en-US" altLang="ko-KR" dirty="0" smtClean="0"/>
              <a:t>        x    110                             ____________</a:t>
            </a:r>
          </a:p>
          <a:p>
            <a:r>
              <a:rPr lang="en-US" altLang="ko-KR" dirty="0" smtClean="0"/>
              <a:t>    -------------                    </a:t>
            </a:r>
            <a:r>
              <a:rPr lang="ko-KR" altLang="en-US" dirty="0" smtClean="0"/>
              <a:t> </a:t>
            </a:r>
            <a:r>
              <a:rPr lang="en-US" altLang="ko-KR" dirty="0" smtClean="0"/>
              <a:t>110  |  1001000</a:t>
            </a:r>
          </a:p>
          <a:p>
            <a:r>
              <a:rPr lang="ko-KR" altLang="en-US" dirty="0" smtClean="0"/>
              <a:t>         </a:t>
            </a:r>
            <a:r>
              <a:rPr lang="en-US" altLang="ko-KR" dirty="0" smtClean="0"/>
              <a:t>000000                             - 110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  </a:t>
            </a:r>
            <a:r>
              <a:rPr lang="en-US" altLang="ko-KR" dirty="0" smtClean="0"/>
              <a:t>110011                               ------------</a:t>
            </a:r>
          </a:p>
          <a:p>
            <a:r>
              <a:rPr lang="en-US" altLang="ko-KR" dirty="0" smtClean="0"/>
              <a:t>      110011                                   00110</a:t>
            </a:r>
          </a:p>
          <a:p>
            <a:r>
              <a:rPr lang="en-US" altLang="ko-KR" dirty="0" smtClean="0"/>
              <a:t>    -------------                                - 110</a:t>
            </a:r>
          </a:p>
          <a:p>
            <a:r>
              <a:rPr lang="en-US" altLang="ko-KR" dirty="0" smtClean="0"/>
              <a:t>    100110010  </a:t>
            </a:r>
            <a:r>
              <a:rPr lang="ko-KR" altLang="en-US" dirty="0" smtClean="0"/>
              <a:t>                           </a:t>
            </a:r>
            <a:r>
              <a:rPr lang="en-US" altLang="ko-KR" dirty="0" smtClean="0"/>
              <a:t>-------------</a:t>
            </a:r>
          </a:p>
          <a:p>
            <a:r>
              <a:rPr lang="en-US" altLang="ko-KR" dirty="0" smtClean="0"/>
              <a:t>                                                         0</a:t>
            </a:r>
            <a:endParaRPr lang="ko-KR" altLang="en-US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764704"/>
            <a:ext cx="8676456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2.3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코드 체계</a:t>
            </a:r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(code system) </a:t>
            </a:r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※ </a:t>
            </a:r>
            <a:r>
              <a:rPr lang="ko-KR" altLang="en-US" b="1" dirty="0" smtClean="0">
                <a:solidFill>
                  <a:srgbClr val="C00000"/>
                </a:solidFill>
              </a:rPr>
              <a:t>컴퓨터의 코드 </a:t>
            </a:r>
            <a:r>
              <a:rPr lang="en-US" altLang="ko-KR" dirty="0" smtClean="0"/>
              <a:t>: 2</a:t>
            </a:r>
            <a:r>
              <a:rPr lang="ko-KR" altLang="en-US" dirty="0" smtClean="0"/>
              <a:t>진수를 사용하여 글자를 표현 </a:t>
            </a:r>
          </a:p>
          <a:p>
            <a:endParaRPr lang="ko-KR" altLang="en-US" dirty="0" smtClean="0"/>
          </a:p>
          <a:p>
            <a:pPr marL="342900" indent="-342900">
              <a:buAutoNum type="arabicParenBoth"/>
            </a:pPr>
            <a:r>
              <a:rPr lang="en-US" altLang="ko-KR" b="1" dirty="0" smtClean="0">
                <a:solidFill>
                  <a:srgbClr val="00B050"/>
                </a:solidFill>
              </a:rPr>
              <a:t>BCD(Binary-Coded Decimal, 8421) </a:t>
            </a:r>
            <a:r>
              <a:rPr lang="ko-KR" altLang="en-US" b="1" dirty="0" smtClean="0">
                <a:solidFill>
                  <a:srgbClr val="00B050"/>
                </a:solidFill>
              </a:rPr>
              <a:t>코드 </a:t>
            </a:r>
            <a:r>
              <a:rPr lang="en-US" altLang="ko-KR" dirty="0" smtClean="0"/>
              <a:t>: 10</a:t>
            </a:r>
            <a:r>
              <a:rPr lang="ko-KR" altLang="en-US" dirty="0" smtClean="0"/>
              <a:t>진수를 </a:t>
            </a:r>
            <a:r>
              <a:rPr lang="en-US" altLang="ko-KR" dirty="0" smtClean="0"/>
              <a:t>2</a:t>
            </a:r>
            <a:r>
              <a:rPr lang="ko-KR" altLang="en-US" dirty="0" smtClean="0"/>
              <a:t>진수로 표현 </a:t>
            </a:r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0 = 0000, 1 = 0001, 2 = 0010, ..........., 9 = 1001</a:t>
            </a:r>
            <a:r>
              <a:rPr lang="ko-KR" altLang="en-US" dirty="0" smtClean="0"/>
              <a:t> </a:t>
            </a:r>
          </a:p>
          <a:p>
            <a:endParaRPr lang="en-US" altLang="ko-KR" dirty="0" smtClean="0"/>
          </a:p>
          <a:p>
            <a:r>
              <a:rPr lang="en-US" altLang="ko-KR" b="1" dirty="0" smtClean="0">
                <a:solidFill>
                  <a:srgbClr val="00B050"/>
                </a:solidFill>
              </a:rPr>
              <a:t>(2) ASCII </a:t>
            </a:r>
            <a:r>
              <a:rPr lang="ko-KR" altLang="en-US" b="1" dirty="0" smtClean="0">
                <a:solidFill>
                  <a:srgbClr val="00B050"/>
                </a:solidFill>
              </a:rPr>
              <a:t>코드와 </a:t>
            </a:r>
            <a:r>
              <a:rPr lang="en-US" altLang="ko-KR" b="1" dirty="0" smtClean="0">
                <a:solidFill>
                  <a:srgbClr val="00B050"/>
                </a:solidFill>
              </a:rPr>
              <a:t>EBCDIC </a:t>
            </a:r>
            <a:r>
              <a:rPr lang="ko-KR" altLang="en-US" b="1" dirty="0" smtClean="0">
                <a:solidFill>
                  <a:srgbClr val="00B050"/>
                </a:solidFill>
              </a:rPr>
              <a:t>코드 </a:t>
            </a:r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1) </a:t>
            </a:r>
            <a:r>
              <a:rPr lang="en-US" altLang="ko-KR" b="1" dirty="0" smtClean="0">
                <a:solidFill>
                  <a:srgbClr val="C00000"/>
                </a:solidFill>
              </a:rPr>
              <a:t>ASCII</a:t>
            </a:r>
            <a:r>
              <a:rPr lang="en-US" altLang="ko-KR" dirty="0" smtClean="0"/>
              <a:t>(American Standard Code for Information Interchange) </a:t>
            </a:r>
            <a:r>
              <a:rPr lang="ko-KR" altLang="en-US" dirty="0" smtClean="0"/>
              <a:t>코드 </a:t>
            </a:r>
          </a:p>
          <a:p>
            <a:r>
              <a:rPr lang="ko-KR" altLang="en-US" dirty="0" smtClean="0"/>
              <a:t>       </a:t>
            </a:r>
            <a:r>
              <a:rPr lang="en-US" altLang="ko-KR" dirty="0" smtClean="0"/>
              <a:t>• 7 bit </a:t>
            </a:r>
            <a:r>
              <a:rPr lang="ko-KR" altLang="en-US" dirty="0" smtClean="0"/>
              <a:t>코드 </a:t>
            </a:r>
            <a:r>
              <a:rPr lang="en-US" altLang="ko-KR" dirty="0" smtClean="0"/>
              <a:t>+ 1 parity bit</a:t>
            </a:r>
            <a:r>
              <a:rPr lang="ko-KR" altLang="en-US" dirty="0" smtClean="0"/>
              <a:t>로 구성 </a:t>
            </a:r>
          </a:p>
          <a:p>
            <a:r>
              <a:rPr lang="ko-KR" altLang="en-US" dirty="0" smtClean="0"/>
              <a:t>       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영문 소문자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대문자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특수문자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 </a:t>
            </a:r>
            <a:r>
              <a:rPr lang="en-US" altLang="ko-KR" dirty="0" smtClean="0"/>
              <a:t>; *, +, =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및 </a:t>
            </a:r>
            <a:r>
              <a:rPr lang="en-US" altLang="ko-KR" dirty="0" smtClean="0"/>
              <a:t>30</a:t>
            </a:r>
            <a:r>
              <a:rPr lang="ko-KR" altLang="en-US" dirty="0" smtClean="0"/>
              <a:t>여 개의 제어 명령 </a:t>
            </a:r>
          </a:p>
          <a:p>
            <a:r>
              <a:rPr lang="ko-KR" altLang="en-US" dirty="0" smtClean="0"/>
              <a:t>       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총 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7</a:t>
            </a:r>
            <a:r>
              <a:rPr lang="en-US" altLang="ko-KR" dirty="0" smtClean="0"/>
              <a:t>(128) </a:t>
            </a:r>
            <a:r>
              <a:rPr lang="ko-KR" altLang="en-US" dirty="0" smtClean="0"/>
              <a:t>개의 문자 표현 </a:t>
            </a:r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2) EBCDIC(Extended Binary Coded Decimal Information Code) </a:t>
            </a:r>
            <a:r>
              <a:rPr lang="ko-KR" altLang="en-US" dirty="0" smtClean="0"/>
              <a:t>코드 </a:t>
            </a:r>
          </a:p>
          <a:p>
            <a:r>
              <a:rPr lang="ko-KR" altLang="en-US" dirty="0" smtClean="0"/>
              <a:t>        </a:t>
            </a:r>
            <a:r>
              <a:rPr lang="en-US" altLang="ko-KR" dirty="0" smtClean="0"/>
              <a:t>•8 bit (zone 4 bit, digit 4 bit)</a:t>
            </a:r>
            <a:r>
              <a:rPr lang="ko-KR" altLang="en-US" dirty="0" smtClean="0"/>
              <a:t>로 표현하여 총 </a:t>
            </a:r>
            <a:r>
              <a:rPr lang="en-US" altLang="ko-KR" dirty="0" smtClean="0"/>
              <a:t>256 </a:t>
            </a:r>
            <a:r>
              <a:rPr lang="ko-KR" altLang="en-US" dirty="0" smtClean="0"/>
              <a:t>문자를 표현 </a:t>
            </a:r>
          </a:p>
          <a:p>
            <a:endParaRPr lang="en-US" altLang="ko-KR" dirty="0" smtClean="0"/>
          </a:p>
          <a:p>
            <a:r>
              <a:rPr lang="en-US" altLang="ko-KR" b="1" dirty="0" smtClean="0">
                <a:solidFill>
                  <a:srgbClr val="00B050"/>
                </a:solidFill>
              </a:rPr>
              <a:t>(3) </a:t>
            </a:r>
            <a:r>
              <a:rPr lang="ko-KR" altLang="en-US" b="1" dirty="0" smtClean="0">
                <a:solidFill>
                  <a:srgbClr val="00B050"/>
                </a:solidFill>
              </a:rPr>
              <a:t>오류 검출 코드 </a:t>
            </a:r>
          </a:p>
          <a:p>
            <a:r>
              <a:rPr lang="ko-KR" altLang="en-US" dirty="0" smtClean="0"/>
              <a:t>    </a:t>
            </a:r>
            <a:r>
              <a:rPr lang="en-US" altLang="ko-KR" dirty="0" smtClean="0"/>
              <a:t>1) bit parity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</a:t>
            </a:r>
            <a:r>
              <a:rPr lang="en-US" altLang="ko-KR" dirty="0" smtClean="0"/>
              <a:t>•</a:t>
            </a:r>
            <a:r>
              <a:rPr lang="ko-KR" altLang="en-US" dirty="0" smtClean="0"/>
              <a:t>짝수 </a:t>
            </a:r>
            <a:r>
              <a:rPr lang="en-US" altLang="ko-KR" dirty="0" smtClean="0"/>
              <a:t>parity : 1</a:t>
            </a:r>
            <a:r>
              <a:rPr lang="ko-KR" altLang="en-US" dirty="0" smtClean="0"/>
              <a:t>의 개수가 짝수개가 되도록 </a:t>
            </a:r>
          </a:p>
          <a:p>
            <a:r>
              <a:rPr lang="ko-KR" altLang="en-US" dirty="0" smtClean="0"/>
              <a:t>        </a:t>
            </a:r>
            <a:r>
              <a:rPr lang="en-US" altLang="ko-KR" dirty="0" smtClean="0"/>
              <a:t>•</a:t>
            </a:r>
            <a:r>
              <a:rPr lang="ko-KR" altLang="en-US" dirty="0" smtClean="0"/>
              <a:t>홀수 </a:t>
            </a:r>
            <a:r>
              <a:rPr lang="en-US" altLang="ko-KR" dirty="0" smtClean="0"/>
              <a:t>parity : 1</a:t>
            </a:r>
            <a:r>
              <a:rPr lang="ko-KR" altLang="en-US" dirty="0" smtClean="0"/>
              <a:t>의 개수가 홀수개가 되도록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39552" y="692696"/>
            <a:ext cx="828092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00B050"/>
                </a:solidFill>
              </a:rPr>
              <a:t>(4) </a:t>
            </a:r>
            <a:r>
              <a:rPr lang="ko-KR" altLang="en-US" b="1" dirty="0" smtClean="0">
                <a:solidFill>
                  <a:srgbClr val="00B050"/>
                </a:solidFill>
              </a:rPr>
              <a:t>한글 코드 </a:t>
            </a: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>    </a:t>
            </a:r>
            <a:r>
              <a:rPr lang="en-US" altLang="ko-KR" b="1" dirty="0" smtClean="0">
                <a:solidFill>
                  <a:srgbClr val="C00000"/>
                </a:solidFill>
              </a:rPr>
              <a:t>1) N-byte </a:t>
            </a:r>
            <a:r>
              <a:rPr lang="ko-KR" altLang="en-US" b="1" dirty="0" smtClean="0">
                <a:solidFill>
                  <a:srgbClr val="C00000"/>
                </a:solidFill>
              </a:rPr>
              <a:t>코드 </a:t>
            </a:r>
          </a:p>
          <a:p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컴퓨터 도입 초기에 사용하던 코드 </a:t>
            </a:r>
          </a:p>
          <a:p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한글을 풀어쓰기로 하여 각각의 자음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모음을 </a:t>
            </a:r>
            <a:r>
              <a:rPr lang="en-US" altLang="ko-KR" dirty="0" smtClean="0"/>
              <a:t>1 byte</a:t>
            </a:r>
            <a:r>
              <a:rPr lang="ko-KR" altLang="en-US" dirty="0" smtClean="0"/>
              <a:t>로 표기 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    </a:t>
            </a:r>
            <a:r>
              <a:rPr lang="en-US" altLang="ko-KR" b="1" dirty="0" smtClean="0">
                <a:solidFill>
                  <a:srgbClr val="C00000"/>
                </a:solidFill>
              </a:rPr>
              <a:t>2) 2-byte </a:t>
            </a:r>
            <a:r>
              <a:rPr lang="ko-KR" altLang="en-US" b="1" dirty="0" smtClean="0">
                <a:solidFill>
                  <a:srgbClr val="C00000"/>
                </a:solidFill>
              </a:rPr>
              <a:t>조합형 코드 </a:t>
            </a:r>
          </a:p>
          <a:p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한글을 </a:t>
            </a:r>
            <a:r>
              <a:rPr lang="en-US" altLang="ko-KR" dirty="0" smtClean="0"/>
              <a:t>2 byte(16 bit)</a:t>
            </a:r>
            <a:r>
              <a:rPr lang="ko-KR" altLang="en-US" dirty="0" smtClean="0"/>
              <a:t>로 다음과 같이 표현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            * </a:t>
            </a:r>
            <a:r>
              <a:rPr lang="en-US" altLang="ko-KR" dirty="0" smtClean="0"/>
              <a:t>bit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1</a:t>
            </a:r>
            <a:r>
              <a:rPr lang="ko-KR" altLang="en-US" dirty="0" smtClean="0"/>
              <a:t>로 한글 시작 표시 </a:t>
            </a:r>
          </a:p>
          <a:p>
            <a:r>
              <a:rPr lang="ko-KR" altLang="en-US" dirty="0" smtClean="0"/>
              <a:t>        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초성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ㄷ</a:t>
            </a:r>
            <a:r>
              <a:rPr lang="en-US" altLang="ko-KR" dirty="0" smtClean="0"/>
              <a:t>, </a:t>
            </a:r>
            <a:r>
              <a:rPr lang="ko-KR" altLang="en-US" dirty="0" smtClean="0"/>
              <a:t>ㄹ</a:t>
            </a:r>
            <a:r>
              <a:rPr lang="en-US" altLang="ko-KR" dirty="0" smtClean="0"/>
              <a:t>, .........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중성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ㅏ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ㅑ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ㅓ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ㅕ</a:t>
            </a:r>
            <a:r>
              <a:rPr lang="en-US" altLang="ko-KR" dirty="0" smtClean="0"/>
              <a:t>, ......, </a:t>
            </a:r>
            <a:r>
              <a:rPr lang="ko-KR" altLang="en-US" dirty="0" err="1" smtClean="0"/>
              <a:t>ㅟ</a:t>
            </a:r>
            <a:r>
              <a:rPr lang="en-US" altLang="ko-KR" dirty="0" smtClean="0"/>
              <a:t>, ....., </a:t>
            </a:r>
            <a:r>
              <a:rPr lang="ko-KR" altLang="en-US" dirty="0" err="1" smtClean="0"/>
              <a:t>ㅣ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종성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ㄱ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ㄲ</a:t>
            </a:r>
            <a:r>
              <a:rPr lang="en-US" altLang="ko-KR" dirty="0" smtClean="0"/>
              <a:t>, ....., </a:t>
            </a:r>
            <a:r>
              <a:rPr lang="ko-KR" altLang="en-US" dirty="0" err="1" smtClean="0"/>
              <a:t>ㅎ</a:t>
            </a:r>
            <a:r>
              <a:rPr lang="en-US" altLang="ko-KR" dirty="0" smtClean="0"/>
              <a:t>, , .....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         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장점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조합이 가능한 모든 한글을 표현할 수 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en-US" altLang="ko-KR" dirty="0" smtClean="0"/>
              <a:t>            - 19 x 21 x 28(Fill </a:t>
            </a:r>
            <a:r>
              <a:rPr lang="ko-KR" altLang="en-US" dirty="0" smtClean="0"/>
              <a:t>코드 포함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 = 11,172</a:t>
            </a:r>
            <a:r>
              <a:rPr lang="ko-KR" altLang="en-US" dirty="0" smtClean="0"/>
              <a:t>글자</a:t>
            </a:r>
          </a:p>
          <a:p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단점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 통신에 문제가 있다</a:t>
            </a:r>
            <a:r>
              <a:rPr lang="en-US" altLang="ko-KR" dirty="0" smtClean="0"/>
              <a:t>(∵ ASCII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parity bit</a:t>
            </a:r>
            <a:r>
              <a:rPr lang="ko-KR" altLang="en-US" dirty="0" smtClean="0"/>
              <a:t>와 구분이 안 됨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       변환에 시간이 소요된다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691680" y="3284984"/>
          <a:ext cx="3600401" cy="432048"/>
        </p:xfrm>
        <a:graphic>
          <a:graphicData uri="http://schemas.openxmlformats.org/drawingml/2006/table">
            <a:tbl>
              <a:tblPr/>
              <a:tblGrid>
                <a:gridCol w="178895"/>
                <a:gridCol w="1140502"/>
                <a:gridCol w="1140502"/>
                <a:gridCol w="1140502"/>
              </a:tblGrid>
              <a:tr h="432048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*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초 성</a:t>
                      </a: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(5 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bit)</a:t>
                      </a: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중 성</a:t>
                      </a: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(5 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bit)</a:t>
                      </a: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종 성</a:t>
                      </a: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(5 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bit)</a:t>
                      </a: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51520" y="836712"/>
            <a:ext cx="871296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 smtClean="0"/>
              <a:t>    </a:t>
            </a:r>
            <a:r>
              <a:rPr lang="en-US" altLang="ko-KR" b="1" dirty="0" smtClean="0">
                <a:solidFill>
                  <a:srgbClr val="C00000"/>
                </a:solidFill>
              </a:rPr>
              <a:t>3) 2-byte </a:t>
            </a:r>
            <a:r>
              <a:rPr lang="ko-KR" altLang="en-US" b="1" dirty="0" smtClean="0">
                <a:solidFill>
                  <a:srgbClr val="C00000"/>
                </a:solidFill>
              </a:rPr>
              <a:t>완성형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한글의 각 글자에 대하여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 </a:t>
            </a:r>
            <a:r>
              <a:rPr lang="en-US" altLang="ko-KR" dirty="0" smtClean="0"/>
              <a:t>; </a:t>
            </a:r>
            <a:r>
              <a:rPr lang="ko-KR" altLang="en-US" dirty="0" smtClean="0"/>
              <a:t>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간</a:t>
            </a:r>
            <a:r>
              <a:rPr lang="en-US" altLang="ko-KR" dirty="0" smtClean="0"/>
              <a:t>, ...) </a:t>
            </a:r>
            <a:r>
              <a:rPr lang="ko-KR" altLang="en-US" dirty="0" smtClean="0"/>
              <a:t>확정된 </a:t>
            </a:r>
            <a:r>
              <a:rPr lang="en-US" altLang="ko-KR" dirty="0" smtClean="0"/>
              <a:t>2-byte </a:t>
            </a:r>
            <a:r>
              <a:rPr lang="ko-KR" altLang="en-US" dirty="0" smtClean="0"/>
              <a:t>코드를 부여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         </a:t>
            </a:r>
            <a:r>
              <a:rPr lang="en-US" altLang="ko-KR" dirty="0" smtClean="0"/>
              <a:t>(ASCII parity bit</a:t>
            </a:r>
            <a:r>
              <a:rPr lang="ko-KR" altLang="en-US" dirty="0" smtClean="0"/>
              <a:t>를 피함</a:t>
            </a:r>
            <a:r>
              <a:rPr lang="en-US" altLang="ko-KR" dirty="0" smtClean="0"/>
              <a:t>)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장점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 통신 가능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  </a:t>
            </a:r>
            <a:r>
              <a:rPr lang="en-US" altLang="ko-KR" dirty="0" smtClean="0"/>
              <a:t>• </a:t>
            </a:r>
            <a:r>
              <a:rPr lang="ko-KR" altLang="en-US" dirty="0" smtClean="0"/>
              <a:t>단점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모든 글자 표현 불가능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               </a:t>
            </a:r>
            <a:r>
              <a:rPr lang="ko-KR" altLang="en-US" dirty="0" smtClean="0"/>
              <a:t>처음 약 </a:t>
            </a:r>
            <a:r>
              <a:rPr lang="en-US" altLang="ko-KR" dirty="0" smtClean="0"/>
              <a:t>2,800</a:t>
            </a:r>
            <a:r>
              <a:rPr lang="ko-KR" altLang="en-US" dirty="0" smtClean="0"/>
              <a:t>자 지정</a:t>
            </a:r>
            <a:r>
              <a:rPr lang="en-US" altLang="ko-KR" dirty="0" smtClean="0"/>
              <a:t> (</a:t>
            </a:r>
            <a:r>
              <a:rPr lang="ko-KR" altLang="en-US" dirty="0" smtClean="0"/>
              <a:t>코카콜라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펩시콜라</a:t>
            </a:r>
            <a:r>
              <a:rPr lang="en-US" altLang="ko-KR" dirty="0" smtClean="0"/>
              <a:t>?)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               </a:t>
            </a:r>
            <a:r>
              <a:rPr lang="ko-KR" altLang="en-US" dirty="0" smtClean="0"/>
              <a:t>현재 한글 </a:t>
            </a:r>
            <a:r>
              <a:rPr lang="en-US" altLang="ko-KR" dirty="0" smtClean="0"/>
              <a:t>2,350</a:t>
            </a:r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한자 </a:t>
            </a:r>
            <a:r>
              <a:rPr lang="en-US" altLang="ko-KR" dirty="0" smtClean="0"/>
              <a:t>4,888</a:t>
            </a:r>
            <a:r>
              <a:rPr lang="ko-KR" altLang="en-US" dirty="0" smtClean="0"/>
              <a:t>자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               </a:t>
            </a:r>
            <a:r>
              <a:rPr lang="ko-KR" altLang="en-US" dirty="0" smtClean="0"/>
              <a:t>특수문자 </a:t>
            </a:r>
            <a:r>
              <a:rPr lang="en-US" altLang="ko-KR" dirty="0" smtClean="0"/>
              <a:t>986</a:t>
            </a:r>
            <a:r>
              <a:rPr lang="ko-KR" altLang="en-US" dirty="0" smtClean="0"/>
              <a:t>자</a:t>
            </a:r>
            <a:r>
              <a:rPr lang="en-US" altLang="ko-KR" dirty="0" smtClean="0"/>
              <a:t>(KS5601)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           </a:t>
            </a:r>
            <a:r>
              <a:rPr lang="ko-KR" altLang="en-US" dirty="0" smtClean="0"/>
              <a:t>사용자정의 한글 </a:t>
            </a:r>
            <a:r>
              <a:rPr lang="en-US" altLang="ko-KR" dirty="0" smtClean="0"/>
              <a:t>94</a:t>
            </a:r>
            <a:r>
              <a:rPr lang="ko-KR" altLang="en-US" dirty="0" smtClean="0"/>
              <a:t>자</a:t>
            </a:r>
            <a:endParaRPr lang="en-US" altLang="ko-KR" dirty="0" smtClean="0"/>
          </a:p>
          <a:p>
            <a:pPr>
              <a:lnSpc>
                <a:spcPct val="200000"/>
              </a:lnSpc>
            </a:pPr>
            <a:r>
              <a:rPr lang="en-US" altLang="ko-KR" dirty="0" smtClean="0"/>
              <a:t>    </a:t>
            </a:r>
            <a:r>
              <a:rPr lang="en-US" altLang="ko-KR" b="1" dirty="0" smtClean="0">
                <a:solidFill>
                  <a:srgbClr val="C00000"/>
                </a:solidFill>
              </a:rPr>
              <a:t>4) UNICODE</a:t>
            </a:r>
            <a:r>
              <a:rPr lang="ko-KR" altLang="en-US" b="1" dirty="0" smtClean="0">
                <a:solidFill>
                  <a:srgbClr val="C00000"/>
                </a:solidFill>
              </a:rPr>
              <a:t> </a:t>
            </a:r>
            <a:r>
              <a:rPr lang="en-US" altLang="ko-KR" sz="1200" b="1" dirty="0" smtClean="0"/>
              <a:t>– Apple, </a:t>
            </a:r>
            <a:r>
              <a:rPr lang="en-US" altLang="ko-KR" sz="1200" b="1" dirty="0" err="1" smtClean="0"/>
              <a:t>MicroSoft</a:t>
            </a:r>
            <a:r>
              <a:rPr lang="en-US" altLang="ko-KR" sz="1200" b="1" dirty="0" smtClean="0"/>
              <a:t>, IBM, Sun </a:t>
            </a:r>
            <a:r>
              <a:rPr lang="ko-KR" altLang="en-US" sz="1200" b="1" dirty="0" smtClean="0"/>
              <a:t>등의 컴퓨터 회사 제안       </a:t>
            </a:r>
            <a:r>
              <a:rPr lang="en-US" altLang="ko-KR" sz="1200" b="1" dirty="0" smtClean="0"/>
              <a:t>ISO</a:t>
            </a:r>
            <a:r>
              <a:rPr lang="ko-KR" altLang="en-US" sz="1200" b="1" smtClean="0"/>
              <a:t> 표준화</a:t>
            </a:r>
            <a:endParaRPr lang="ko-KR" altLang="en-US" sz="1200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• </a:t>
            </a:r>
            <a:r>
              <a:rPr lang="ko-KR" altLang="en-US" dirty="0" smtClean="0"/>
              <a:t>세계의 모든 문자 표현 </a:t>
            </a:r>
            <a:r>
              <a:rPr lang="en-US" altLang="ko-KR" dirty="0"/>
              <a:t>- 16bit</a:t>
            </a:r>
            <a:r>
              <a:rPr lang="ko-KR" altLang="en-US" dirty="0"/>
              <a:t>로 최대 </a:t>
            </a:r>
            <a:r>
              <a:rPr lang="en-US" altLang="ko-KR" dirty="0"/>
              <a:t>65,536</a:t>
            </a:r>
            <a:r>
              <a:rPr lang="ko-KR" altLang="en-US" dirty="0"/>
              <a:t>글자 </a:t>
            </a:r>
            <a:r>
              <a:rPr lang="ko-KR" altLang="en-US" dirty="0" smtClean="0"/>
              <a:t>표현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• </a:t>
            </a:r>
            <a:r>
              <a:rPr lang="ko-KR" altLang="en-US" dirty="0" smtClean="0"/>
              <a:t>한글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완성형 </a:t>
            </a:r>
            <a:r>
              <a:rPr lang="en-US" altLang="ko-KR" dirty="0" smtClean="0"/>
              <a:t>11,172</a:t>
            </a:r>
            <a:r>
              <a:rPr lang="ko-KR" altLang="en-US" dirty="0" smtClean="0"/>
              <a:t>글자 </a:t>
            </a:r>
            <a:r>
              <a:rPr lang="en-US" altLang="ko-KR" dirty="0" smtClean="0"/>
              <a:t>+ 240</a:t>
            </a:r>
            <a:r>
              <a:rPr lang="ko-KR" altLang="en-US" dirty="0" smtClean="0"/>
              <a:t>자모</a:t>
            </a:r>
            <a:endParaRPr lang="ko-KR" altLang="en-US" dirty="0"/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5868144" y="5085184"/>
            <a:ext cx="21602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60915" y="95241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380697"/>
              </p:ext>
            </p:extLst>
          </p:nvPr>
        </p:nvGraphicFramePr>
        <p:xfrm>
          <a:off x="1259632" y="1124744"/>
          <a:ext cx="4464494" cy="4968552"/>
        </p:xfrm>
        <a:graphic>
          <a:graphicData uri="http://schemas.openxmlformats.org/drawingml/2006/table">
            <a:tbl>
              <a:tblPr/>
              <a:tblGrid>
                <a:gridCol w="436795"/>
                <a:gridCol w="624325"/>
                <a:gridCol w="449607"/>
                <a:gridCol w="695676"/>
                <a:gridCol w="449607"/>
                <a:gridCol w="663201"/>
                <a:gridCol w="449607"/>
                <a:gridCol w="695676"/>
              </a:tblGrid>
              <a:tr h="315504"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견명조,한컴돋움"/>
                        </a:rPr>
                        <a:t>10</a:t>
                      </a: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견명조,한컴돋움"/>
                        </a:rPr>
                        <a:t>진수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견명조,한컴돋움"/>
                        </a:rPr>
                        <a:t>대응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견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견명조,한컴돋움"/>
                        </a:rPr>
                        <a:t>제어 문자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10</a:t>
                      </a: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진수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대응 문자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10</a:t>
                      </a: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진수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대응 문자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10</a:t>
                      </a: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진수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ko-KR" altLang="en-US" sz="700">
                          <a:solidFill>
                            <a:srgbClr val="000000"/>
                          </a:solidFill>
                          <a:latin typeface="한양견명조,한컴돋움"/>
                        </a:rPr>
                        <a:t>대응 문자</a:t>
                      </a:r>
                      <a:endParaRPr lang="ko-KR" altLang="en-US" sz="700">
                        <a:solidFill>
                          <a:srgbClr val="000000"/>
                        </a:solidFill>
                        <a:latin typeface="한양견명조"/>
                      </a:endParaRPr>
                    </a:p>
                  </a:txBody>
                  <a:tcPr marL="12821" marR="12821" marT="12821" marB="1282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4653048"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019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029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NUL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SOH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STX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ETX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EOT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ENQ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ACK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BEL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BS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HT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LF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VT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FF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CR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SO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SI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DLE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DC1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DC2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DC3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DC4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NAK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SYN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ETB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CAN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EM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SUB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ESC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FS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GS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RS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US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039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049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059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(space)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!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"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#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$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%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&amp;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'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(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)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*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+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,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-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_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/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3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4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5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6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7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8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9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: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;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&lt;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=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&gt;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it-IT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?</a:t>
                      </a:r>
                      <a:endParaRPr lang="it-IT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069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079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089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@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A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B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C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F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G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H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I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J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K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L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M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N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O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P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Q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R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T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U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V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W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X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Y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Z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[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\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]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^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_</a:t>
                      </a:r>
                      <a:endParaRPr 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ko-KR" altLang="en-US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099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118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119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120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121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122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123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124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125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126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ko-K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127</a:t>
                      </a:r>
                      <a:endParaRPr lang="ko-KR" altLang="en-US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18002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6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`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a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b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c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d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e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f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g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h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i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j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k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l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m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n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o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p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q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r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s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t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u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v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w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x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y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z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{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|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}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pt-BR" sz="7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~</a:t>
                      </a:r>
                      <a:endParaRPr lang="pt-BR" sz="7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2821" marR="12821" marT="12821" marB="12821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4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59632" y="620688"/>
            <a:ext cx="22733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부록</a:t>
            </a:r>
            <a:r>
              <a:rPr lang="en-US" altLang="ko-KR" dirty="0"/>
              <a:t>] ASCII </a:t>
            </a:r>
            <a:r>
              <a:rPr lang="ko-KR" altLang="en-US" dirty="0" err="1"/>
              <a:t>코드표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124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95536" y="620688"/>
            <a:ext cx="8136396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▣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컴퓨터의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기능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고속의 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계산기능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    빠른 </a:t>
            </a:r>
            <a:r>
              <a:rPr lang="ko-KR" altLang="en-US" dirty="0">
                <a:latin typeface="+mn-ea"/>
              </a:rPr>
              <a:t>컴퓨터의 경우 </a:t>
            </a:r>
            <a:r>
              <a:rPr lang="en-US" altLang="ko-KR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초에 수십억의 덧셈</a:t>
            </a:r>
            <a:r>
              <a:rPr lang="en-US" altLang="ko-KR" dirty="0">
                <a:latin typeface="+mn-ea"/>
              </a:rPr>
              <a:t>/</a:t>
            </a:r>
            <a:r>
              <a:rPr lang="ko-KR" altLang="en-US" dirty="0">
                <a:latin typeface="+mn-ea"/>
              </a:rPr>
              <a:t>뺄셈을 수행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    </a:t>
            </a:r>
            <a:r>
              <a:rPr lang="en-US" altLang="ko-KR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- </a:t>
            </a:r>
            <a:r>
              <a:rPr lang="ko-KR" altLang="en-US" dirty="0" smtClean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정보처리 </a:t>
            </a:r>
            <a:r>
              <a:rPr lang="ko-KR" altLang="en-US" dirty="0">
                <a:solidFill>
                  <a:srgbClr val="7030A0"/>
                </a:solidFill>
                <a:latin typeface="휴먼엑스포" pitchFamily="18" charset="-127"/>
                <a:ea typeface="휴먼엑스포" pitchFamily="18" charset="-127"/>
              </a:rPr>
              <a:t>기능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    대용량의 </a:t>
            </a:r>
            <a:r>
              <a:rPr lang="ko-KR" altLang="en-US" dirty="0">
                <a:latin typeface="+mn-ea"/>
              </a:rPr>
              <a:t>자료의 수집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저장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분류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검색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전달 수행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    </a:t>
            </a:r>
            <a:r>
              <a:rPr lang="ko-KR" altLang="en-US" dirty="0" smtClean="0">
                <a:latin typeface="+mn-ea"/>
              </a:rPr>
              <a:t>    ⇨ </a:t>
            </a:r>
            <a:r>
              <a:rPr lang="ko-KR" altLang="en-US" b="1" dirty="0">
                <a:latin typeface="+mn-ea"/>
              </a:rPr>
              <a:t>의사결정</a:t>
            </a:r>
            <a:r>
              <a:rPr lang="en-US" altLang="ko-KR" dirty="0">
                <a:latin typeface="+mn-ea"/>
              </a:rPr>
              <a:t>(decision making)</a:t>
            </a:r>
            <a:r>
              <a:rPr lang="ko-KR" altLang="en-US" dirty="0">
                <a:latin typeface="+mn-ea"/>
              </a:rPr>
              <a:t>에 활용 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▣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컴퓨터의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일반적인 </a:t>
            </a:r>
            <a:r>
              <a:rPr lang="ko-KR" altLang="en-US" dirty="0" err="1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할용</a:t>
            </a:r>
            <a:endParaRPr lang="ko-KR" altLang="en-US" dirty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</a:t>
            </a:r>
            <a:r>
              <a:rPr lang="en-US" altLang="ko-KR" dirty="0" smtClean="0">
                <a:latin typeface="+mn-ea"/>
              </a:rPr>
              <a:t>- </a:t>
            </a:r>
            <a:r>
              <a:rPr lang="ko-KR" altLang="en-US" dirty="0" smtClean="0">
                <a:latin typeface="+mn-ea"/>
              </a:rPr>
              <a:t>과학</a:t>
            </a:r>
            <a:r>
              <a:rPr lang="en-US" altLang="ko-KR" dirty="0">
                <a:latin typeface="+mn-ea"/>
              </a:rPr>
              <a:t>/</a:t>
            </a:r>
            <a:r>
              <a:rPr lang="ko-KR" altLang="en-US" dirty="0">
                <a:latin typeface="+mn-ea"/>
              </a:rPr>
              <a:t>기술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계산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모의실험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</a:t>
            </a:r>
            <a:r>
              <a:rPr lang="en-US" altLang="ko-KR" dirty="0" smtClean="0">
                <a:latin typeface="+mn-ea"/>
              </a:rPr>
              <a:t>- </a:t>
            </a:r>
            <a:r>
              <a:rPr lang="ko-KR" altLang="en-US" dirty="0" smtClean="0">
                <a:latin typeface="+mn-ea"/>
              </a:rPr>
              <a:t>설계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기계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건축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반도체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상품 설계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</a:t>
            </a:r>
            <a:r>
              <a:rPr lang="en-US" altLang="ko-KR" dirty="0" smtClean="0">
                <a:latin typeface="+mn-ea"/>
              </a:rPr>
              <a:t>- </a:t>
            </a:r>
            <a:r>
              <a:rPr lang="ko-KR" altLang="en-US" dirty="0" smtClean="0">
                <a:latin typeface="+mn-ea"/>
              </a:rPr>
              <a:t>사무</a:t>
            </a:r>
            <a:r>
              <a:rPr lang="en-US" altLang="ko-KR" dirty="0">
                <a:latin typeface="+mn-ea"/>
              </a:rPr>
              <a:t>/</a:t>
            </a:r>
            <a:r>
              <a:rPr lang="ko-KR" altLang="en-US" dirty="0">
                <a:latin typeface="+mn-ea"/>
              </a:rPr>
              <a:t>경영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워드프로세서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데이터베이스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+mn-ea"/>
              </a:rPr>
              <a:t>    </a:t>
            </a:r>
            <a:r>
              <a:rPr lang="en-US" altLang="ko-KR" dirty="0" smtClean="0">
                <a:latin typeface="+mn-ea"/>
              </a:rPr>
              <a:t>- </a:t>
            </a:r>
            <a:r>
              <a:rPr lang="ko-KR" altLang="en-US" dirty="0" smtClean="0">
                <a:latin typeface="+mn-ea"/>
              </a:rPr>
              <a:t>예술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컴퓨터 그래픽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전자음악</a:t>
            </a:r>
          </a:p>
          <a:p>
            <a:r>
              <a:rPr lang="ko-KR" altLang="en-US" dirty="0">
                <a:latin typeface="+mn-ea"/>
              </a:rPr>
              <a:t>         </a:t>
            </a:r>
            <a:r>
              <a:rPr lang="en-US" altLang="ko-KR" dirty="0">
                <a:latin typeface="+mn-ea"/>
              </a:rPr>
              <a:t>Multimedia, </a:t>
            </a:r>
            <a:r>
              <a:rPr lang="ko-KR" altLang="en-US" dirty="0">
                <a:latin typeface="+mn-ea"/>
              </a:rPr>
              <a:t>가상현실</a:t>
            </a:r>
            <a:r>
              <a:rPr lang="en-US" altLang="ko-KR" dirty="0">
                <a:latin typeface="+mn-ea"/>
              </a:rPr>
              <a:t>(Virtual Reality) </a:t>
            </a:r>
            <a:r>
              <a:rPr lang="ko-KR" altLang="en-US" dirty="0">
                <a:latin typeface="+mn-ea"/>
              </a:rPr>
              <a:t>및 통신기술의 접합                         </a:t>
            </a:r>
          </a:p>
          <a:p>
            <a:r>
              <a:rPr lang="ko-KR" altLang="en-US" dirty="0">
                <a:latin typeface="+mn-ea"/>
              </a:rPr>
              <a:t>         </a:t>
            </a:r>
            <a:r>
              <a:rPr lang="en-US" altLang="ko-KR" dirty="0">
                <a:latin typeface="+mn-ea"/>
              </a:rPr>
              <a:t>Cyberspace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    - Cellular </a:t>
            </a:r>
            <a:r>
              <a:rPr lang="en-US" altLang="ko-KR" dirty="0">
                <a:latin typeface="+mn-ea"/>
              </a:rPr>
              <a:t>Phone Application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81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23528" y="692696"/>
            <a:ext cx="8712968" cy="510909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2.4 </a:t>
            </a:r>
            <a:r>
              <a:rPr lang="ko-KR" altLang="en-US" sz="20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수치 자료의 표현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  컴퓨터 내부의 수 </a:t>
            </a:r>
            <a:r>
              <a:rPr lang="en-US" altLang="ko-KR" dirty="0" smtClean="0"/>
              <a:t>: 0</a:t>
            </a:r>
            <a:r>
              <a:rPr lang="ko-KR" altLang="en-US" dirty="0" smtClean="0"/>
              <a:t>과</a:t>
            </a:r>
            <a:r>
              <a:rPr lang="en-US" altLang="ko-KR" dirty="0" smtClean="0"/>
              <a:t> 1</a:t>
            </a:r>
            <a:r>
              <a:rPr lang="ko-KR" altLang="en-US" dirty="0" smtClean="0"/>
              <a:t>로 부호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크기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소수점을 표현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숫자의 첫 </a:t>
            </a:r>
            <a:r>
              <a:rPr lang="en-US" altLang="ko-KR" dirty="0" smtClean="0"/>
              <a:t>bit</a:t>
            </a:r>
            <a:r>
              <a:rPr lang="ko-KR" altLang="en-US" dirty="0" smtClean="0"/>
              <a:t> </a:t>
            </a:r>
            <a:r>
              <a:rPr lang="en-US" altLang="ko-KR" dirty="0" smtClean="0"/>
              <a:t>- 0 : </a:t>
            </a:r>
            <a:r>
              <a:rPr lang="ko-KR" altLang="en-US" dirty="0" smtClean="0"/>
              <a:t>양수</a:t>
            </a:r>
            <a:r>
              <a:rPr lang="en-US" altLang="ko-KR" dirty="0" smtClean="0"/>
              <a:t>, 1 : </a:t>
            </a:r>
            <a:r>
              <a:rPr lang="ko-KR" altLang="en-US" dirty="0" smtClean="0"/>
              <a:t>음수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</a:t>
            </a:r>
            <a:r>
              <a:rPr lang="en-US" altLang="ko-KR" dirty="0" smtClean="0"/>
              <a:t>fixed-point representation, floating-point representation</a:t>
            </a:r>
            <a:r>
              <a:rPr lang="ko-KR" altLang="en-US" dirty="0" smtClean="0"/>
              <a:t> </a:t>
            </a:r>
          </a:p>
          <a:p>
            <a:endParaRPr lang="ko-KR" altLang="en-US" dirty="0" smtClean="0"/>
          </a:p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(1) </a:t>
            </a:r>
            <a:r>
              <a:rPr lang="ko-KR" altLang="en-US" dirty="0" err="1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고정점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방식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(fixed-point representation)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소수점이 수의 맨 오른쪽에 있는 것으로 가정하여 </a:t>
            </a:r>
            <a:r>
              <a:rPr lang="ko-KR" altLang="en-US" b="1" dirty="0" smtClean="0">
                <a:solidFill>
                  <a:srgbClr val="C00000"/>
                </a:solidFill>
              </a:rPr>
              <a:t>정수</a:t>
            </a:r>
            <a:r>
              <a:rPr lang="en-US" altLang="ko-KR" b="1" dirty="0" smtClean="0">
                <a:solidFill>
                  <a:srgbClr val="C00000"/>
                </a:solidFill>
              </a:rPr>
              <a:t>(integer)</a:t>
            </a:r>
            <a:r>
              <a:rPr lang="ko-KR" altLang="en-US" dirty="0" smtClean="0"/>
              <a:t>를 표현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</a:t>
            </a:r>
            <a:r>
              <a:rPr lang="en-US" altLang="ko-KR" b="1" dirty="0" smtClean="0">
                <a:solidFill>
                  <a:srgbClr val="C00000"/>
                </a:solidFill>
              </a:rPr>
              <a:t>2 byte</a:t>
            </a:r>
            <a:r>
              <a:rPr lang="en-US" altLang="ko-KR" dirty="0" smtClean="0"/>
              <a:t>(16 bit) </a:t>
            </a:r>
            <a:r>
              <a:rPr lang="ko-KR" altLang="en-US" dirty="0" smtClean="0"/>
              <a:t>또는 </a:t>
            </a:r>
            <a:r>
              <a:rPr lang="en-US" altLang="ko-KR" b="1" dirty="0" smtClean="0">
                <a:solidFill>
                  <a:srgbClr val="C00000"/>
                </a:solidFill>
              </a:rPr>
              <a:t>4 byte</a:t>
            </a:r>
            <a:r>
              <a:rPr lang="en-US" altLang="ko-KR" dirty="0" smtClean="0"/>
              <a:t>(32 bit)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2</a:t>
            </a:r>
            <a:r>
              <a:rPr lang="ko-KR" altLang="en-US" dirty="0" smtClean="0"/>
              <a:t>진수로 표현하며 첫 </a:t>
            </a:r>
            <a:r>
              <a:rPr lang="en-US" altLang="ko-KR" dirty="0" smtClean="0"/>
              <a:t>bit</a:t>
            </a:r>
            <a:r>
              <a:rPr lang="ko-KR" altLang="en-US" dirty="0" smtClean="0"/>
              <a:t>가 부호를 표시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</a:t>
            </a:r>
            <a:r>
              <a:rPr lang="en-US" altLang="ko-KR" dirty="0" smtClean="0"/>
              <a:t>C </a:t>
            </a:r>
            <a:r>
              <a:rPr lang="ko-KR" altLang="en-US" dirty="0" smtClean="0"/>
              <a:t>언어의 </a:t>
            </a:r>
            <a:r>
              <a:rPr lang="en-US" altLang="ko-KR" b="1" dirty="0" err="1" smtClean="0">
                <a:solidFill>
                  <a:srgbClr val="C00000"/>
                </a:solidFill>
              </a:rPr>
              <a:t>int</a:t>
            </a:r>
            <a:r>
              <a:rPr lang="ko-KR" altLang="en-US" dirty="0" smtClean="0"/>
              <a:t>가 이 방식으로 표현된다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dirty="0" smtClean="0"/>
              <a:t>  표현 방식 </a:t>
            </a:r>
          </a:p>
          <a:p>
            <a:r>
              <a:rPr lang="ko-KR" altLang="en-US" dirty="0" smtClean="0"/>
              <a:t>         </a:t>
            </a:r>
            <a:r>
              <a:rPr lang="ko-KR" altLang="en-US" b="1" dirty="0" smtClean="0">
                <a:solidFill>
                  <a:srgbClr val="7030A0"/>
                </a:solidFill>
              </a:rPr>
              <a:t>① 양수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부호 </a:t>
            </a:r>
            <a:r>
              <a:rPr lang="en-US" altLang="ko-KR" dirty="0" smtClean="0"/>
              <a:t>bit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0 + magnitude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    예</a:t>
            </a:r>
            <a:r>
              <a:rPr lang="en-US" altLang="ko-KR" dirty="0" smtClean="0"/>
              <a:t>) 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  </a:t>
            </a:r>
            <a:r>
              <a:rPr lang="en-US" altLang="ko-KR" dirty="0" err="1" smtClean="0"/>
              <a:t>i</a:t>
            </a:r>
            <a:r>
              <a:rPr lang="en-US" altLang="ko-KR" dirty="0" smtClean="0"/>
              <a:t> = 100; (2 byte</a:t>
            </a:r>
            <a:r>
              <a:rPr lang="ko-KR" altLang="en-US" dirty="0" smtClean="0"/>
              <a:t>로 표현된 경우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        </a:t>
            </a:r>
            <a:r>
              <a:rPr lang="ko-KR" altLang="en-US" dirty="0" smtClean="0"/>
              <a:t>          최대수 </a:t>
            </a:r>
            <a:r>
              <a:rPr lang="en-US" altLang="ko-KR" dirty="0" smtClean="0"/>
              <a:t>: 16bit</a:t>
            </a:r>
            <a:r>
              <a:rPr lang="ko-KR" altLang="en-US" dirty="0" smtClean="0"/>
              <a:t>일 때  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15</a:t>
            </a:r>
            <a:r>
              <a:rPr lang="ko-KR" altLang="en-US" dirty="0" smtClean="0"/>
              <a:t> </a:t>
            </a:r>
            <a:r>
              <a:rPr lang="en-US" altLang="ko-KR" dirty="0" smtClean="0"/>
              <a:t>- 1 = 32767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                </a:t>
            </a:r>
            <a:r>
              <a:rPr lang="en-US" altLang="ko-KR" dirty="0" smtClean="0"/>
              <a:t>32bit</a:t>
            </a:r>
            <a:r>
              <a:rPr lang="ko-KR" altLang="en-US" dirty="0" smtClean="0"/>
              <a:t>일 때  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31</a:t>
            </a:r>
            <a:r>
              <a:rPr lang="ko-KR" altLang="en-US" dirty="0" smtClean="0"/>
              <a:t> </a:t>
            </a:r>
            <a:r>
              <a:rPr lang="en-US" altLang="ko-KR" dirty="0" smtClean="0"/>
              <a:t>- 1 = 2147483647</a:t>
            </a:r>
            <a:r>
              <a:rPr lang="ko-KR" altLang="en-US" dirty="0" smtClean="0"/>
              <a:t> </a:t>
            </a:r>
          </a:p>
          <a:p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2267744" y="4221088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000000001100100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662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95536" y="764704"/>
            <a:ext cx="8640960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   </a:t>
            </a:r>
            <a:r>
              <a:rPr lang="ko-KR" altLang="en-US" b="1" dirty="0" smtClean="0">
                <a:solidFill>
                  <a:srgbClr val="7030A0"/>
                </a:solidFill>
              </a:rPr>
              <a:t>② 음수</a:t>
            </a:r>
            <a:endParaRPr lang="en-US" altLang="ko-KR" b="1" dirty="0" smtClean="0">
              <a:solidFill>
                <a:srgbClr val="7030A0"/>
              </a:solidFill>
            </a:endParaRPr>
          </a:p>
          <a:p>
            <a:r>
              <a:rPr lang="en-US" altLang="ko-KR" b="1" dirty="0" smtClean="0">
                <a:solidFill>
                  <a:srgbClr val="7030A0"/>
                </a:solidFill>
              </a:rPr>
              <a:t>       </a:t>
            </a:r>
            <a:r>
              <a:rPr lang="en-US" altLang="ko-KR" dirty="0" smtClean="0"/>
              <a:t>1) signed-magnitude representation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     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부호를 </a:t>
            </a:r>
            <a:r>
              <a:rPr lang="en-US" altLang="ko-KR" dirty="0" smtClean="0"/>
              <a:t>1</a:t>
            </a:r>
            <a:r>
              <a:rPr lang="ko-KR" altLang="en-US" dirty="0" smtClean="0"/>
              <a:t>로 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수의 크기를 표현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실제로 사용하지 않는다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</a:t>
            </a:r>
            <a:r>
              <a:rPr lang="en-US" altLang="ko-KR" dirty="0" smtClean="0"/>
              <a:t>2) signed-1's complement representation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      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 방법은 음수인 경우 같은 크기 양수의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의 보수를 취한다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ko-KR" altLang="en-US" dirty="0" smtClean="0"/>
          </a:p>
          <a:p>
            <a:r>
              <a:rPr lang="ko-KR" altLang="en-US" dirty="0" smtClean="0"/>
              <a:t>                  예</a:t>
            </a:r>
            <a:r>
              <a:rPr lang="en-US" altLang="ko-KR" dirty="0" smtClean="0"/>
              <a:t>) -100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                  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최소수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- 32767 / - 2147483647</a:t>
            </a:r>
            <a:r>
              <a:rPr lang="ko-KR" altLang="en-US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</a:t>
            </a:r>
            <a:r>
              <a:rPr lang="en-US" altLang="ko-KR" dirty="0" smtClean="0"/>
              <a:t>3) signed-2's complement representation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 방법은 음수인 경우 같은 크기 양수의 </a:t>
            </a:r>
            <a:r>
              <a:rPr lang="en-US" altLang="ko-KR" dirty="0" smtClean="0"/>
              <a:t>2</a:t>
            </a:r>
            <a:r>
              <a:rPr lang="ko-KR" altLang="en-US" dirty="0" smtClean="0"/>
              <a:t>의 보수를 취한다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ko-KR" altLang="en-US" dirty="0" smtClean="0"/>
          </a:p>
          <a:p>
            <a:r>
              <a:rPr lang="ko-KR" altLang="en-US" dirty="0" smtClean="0"/>
              <a:t>                  예</a:t>
            </a:r>
            <a:r>
              <a:rPr lang="en-US" altLang="ko-KR" dirty="0" smtClean="0"/>
              <a:t>) -100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ko-KR" altLang="en-US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      </a:t>
            </a:r>
            <a:r>
              <a:rPr lang="ko-KR" altLang="en-US" dirty="0" smtClean="0"/>
              <a:t>           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최소수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- 32768 / - 2147483648</a:t>
            </a:r>
            <a:r>
              <a:rPr lang="ko-KR" altLang="en-US" dirty="0" smtClean="0"/>
              <a:t> </a:t>
            </a:r>
          </a:p>
        </p:txBody>
      </p:sp>
      <p:sp>
        <p:nvSpPr>
          <p:cNvPr id="27649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3059832" y="2708920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111111110011011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3059832" y="5013176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111111110011100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187624" y="692696"/>
            <a:ext cx="4572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        </a:t>
            </a:r>
            <a:r>
              <a:rPr lang="en-US" altLang="ko-KR" dirty="0" smtClean="0"/>
              <a:t>32767 =</a:t>
            </a:r>
          </a:p>
          <a:p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</a:t>
            </a:r>
            <a:r>
              <a:rPr lang="en-US" altLang="ko-KR" dirty="0" smtClean="0"/>
              <a:t>32766 =</a:t>
            </a:r>
          </a:p>
          <a:p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    </a:t>
            </a:r>
            <a:r>
              <a:rPr lang="en-US" altLang="ko-KR" dirty="0" smtClean="0"/>
              <a:t>………………….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            </a:t>
            </a:r>
            <a:r>
              <a:rPr lang="en-US" altLang="ko-KR" dirty="0" smtClean="0"/>
              <a:t>1 =</a:t>
            </a:r>
          </a:p>
          <a:p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</a:t>
            </a:r>
            <a:r>
              <a:rPr lang="en-US" altLang="ko-KR" dirty="0" smtClean="0"/>
              <a:t>0 =</a:t>
            </a:r>
          </a:p>
          <a:p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</a:t>
            </a:r>
            <a:r>
              <a:rPr lang="en-US" altLang="ko-KR" dirty="0" smtClean="0"/>
              <a:t>-1 =</a:t>
            </a:r>
          </a:p>
          <a:p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</a:t>
            </a:r>
            <a:r>
              <a:rPr lang="en-US" altLang="ko-KR" dirty="0" smtClean="0"/>
              <a:t>-2 =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               ……………….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     </a:t>
            </a:r>
            <a:r>
              <a:rPr lang="en-US" altLang="ko-KR" dirty="0" smtClean="0"/>
              <a:t>- 32767 =</a:t>
            </a:r>
            <a:r>
              <a:rPr lang="ko-KR" altLang="en-US" dirty="0" smtClean="0"/>
              <a:t>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     </a:t>
            </a:r>
            <a:r>
              <a:rPr lang="en-US" altLang="ko-KR" dirty="0" smtClean="0"/>
              <a:t>- 32768 =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3059832" y="764704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111111111111111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3059832" y="1340768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111111111111110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3059832" y="2924944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000000000000000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3059832" y="2348880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000000000000001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3059832" y="3501008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111111111111111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/>
        </p:nvGraphicFramePr>
        <p:xfrm>
          <a:off x="3059832" y="5085184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000000000000001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3059832" y="5661248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"/>
                        </a:rPr>
                        <a:t>000000000000000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3059832" y="4077072"/>
          <a:ext cx="2016224" cy="425710"/>
        </p:xfrm>
        <a:graphic>
          <a:graphicData uri="http://schemas.openxmlformats.org/drawingml/2006/table">
            <a:tbl>
              <a:tblPr/>
              <a:tblGrid>
                <a:gridCol w="144016"/>
                <a:gridCol w="1872208"/>
              </a:tblGrid>
              <a:tr h="14401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60000"/>
                        </a:lnSpc>
                      </a:pPr>
                      <a:r>
                        <a:rPr lang="en-US" altLang="ko-KR" sz="16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111111111111110</a:t>
                      </a:r>
                      <a:endParaRPr lang="ko-KR" altLang="en-US" sz="16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28" name="Picture 8" descr="C:\DOCUME~1\KMLee\LOCALS~1\Temp\UNI00000eb40856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8113" y="-60325"/>
            <a:ext cx="9525" cy="9525"/>
          </a:xfrm>
          <a:prstGeom prst="rect">
            <a:avLst/>
          </a:prstGeom>
          <a:noFill/>
        </p:spPr>
      </p:pic>
      <p:grpSp>
        <p:nvGrpSpPr>
          <p:cNvPr id="17" name="그룹 16"/>
          <p:cNvGrpSpPr/>
          <p:nvPr/>
        </p:nvGrpSpPr>
        <p:grpSpPr>
          <a:xfrm>
            <a:off x="323528" y="836712"/>
            <a:ext cx="8820472" cy="4801314"/>
            <a:chOff x="323528" y="836712"/>
            <a:chExt cx="8820472" cy="4801314"/>
          </a:xfrm>
        </p:grpSpPr>
        <p:sp>
          <p:nvSpPr>
            <p:cNvPr id="15" name="직사각형 14"/>
            <p:cNvSpPr/>
            <p:nvPr/>
          </p:nvSpPr>
          <p:spPr>
            <a:xfrm>
              <a:off x="323528" y="836712"/>
              <a:ext cx="8820472" cy="48013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(2)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부동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浮動</a:t>
              </a:r>
              <a:r>
                <a:rPr lang="en-US" altLang="ko-KR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)</a:t>
              </a:r>
              <a:r>
                <a:rPr lang="ko-KR" altLang="en-US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점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방식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(floating-point representation)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</a:t>
              </a:r>
              <a:r>
                <a:rPr lang="en-US" altLang="ko-KR" dirty="0" smtClean="0"/>
                <a:t>•  </a:t>
              </a:r>
              <a:r>
                <a:rPr lang="ko-KR" altLang="en-US" dirty="0" smtClean="0"/>
                <a:t>소수점의 위치를 별도로 기억시키는 방법으로</a:t>
              </a:r>
              <a:r>
                <a:rPr lang="en-US" altLang="ko-KR" dirty="0" smtClean="0"/>
                <a:t>, 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실수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(real)</a:t>
              </a:r>
              <a:r>
                <a:rPr lang="ko-KR" altLang="en-US" dirty="0" smtClean="0"/>
                <a:t>를 표현 </a:t>
              </a:r>
            </a:p>
            <a:p>
              <a:r>
                <a:rPr lang="ko-KR" altLang="en-US" dirty="0" smtClean="0"/>
                <a:t>    </a:t>
              </a:r>
              <a:r>
                <a:rPr lang="en-US" altLang="ko-KR" dirty="0" smtClean="0"/>
                <a:t>•  C </a:t>
              </a:r>
              <a:r>
                <a:rPr lang="ko-KR" altLang="en-US" dirty="0" smtClean="0"/>
                <a:t>언어의 경우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float</a:t>
              </a:r>
              <a:r>
                <a:rPr lang="ko-KR" altLang="en-US" dirty="0" smtClean="0"/>
                <a:t>와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double</a:t>
              </a:r>
              <a:r>
                <a:rPr lang="ko-KR" altLang="en-US" dirty="0" smtClean="0"/>
                <a:t>로 정의되는 변수로 </a:t>
              </a:r>
              <a:r>
                <a:rPr lang="en-US" altLang="ko-KR" dirty="0" smtClean="0"/>
                <a:t>float</a:t>
              </a:r>
              <a:r>
                <a:rPr lang="ko-KR" altLang="en-US" dirty="0" smtClean="0"/>
                <a:t>는 </a:t>
              </a:r>
              <a:r>
                <a:rPr lang="en-US" altLang="ko-KR" dirty="0" smtClean="0"/>
                <a:t>4 byte,</a:t>
              </a:r>
            </a:p>
            <a:p>
              <a:r>
                <a:rPr lang="en-US" altLang="ko-KR" dirty="0" smtClean="0"/>
                <a:t>          double</a:t>
              </a:r>
              <a:r>
                <a:rPr lang="ko-KR" altLang="en-US" dirty="0" smtClean="0"/>
                <a:t>은 </a:t>
              </a:r>
              <a:r>
                <a:rPr lang="en-US" altLang="ko-KR" dirty="0" smtClean="0"/>
                <a:t>8 byte</a:t>
              </a:r>
              <a:r>
                <a:rPr lang="ko-KR" altLang="en-US" dirty="0" smtClean="0"/>
                <a:t>로 표현됨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</a:t>
              </a:r>
              <a:r>
                <a:rPr lang="en-US" altLang="ko-KR" dirty="0" smtClean="0"/>
                <a:t>•  </a:t>
              </a:r>
              <a:r>
                <a:rPr lang="ko-KR" altLang="en-US" dirty="0" smtClean="0"/>
                <a:t>표현 방식</a:t>
              </a:r>
              <a:endParaRPr lang="en-US" altLang="ko-KR" dirty="0" smtClean="0"/>
            </a:p>
            <a:p>
              <a:r>
                <a:rPr lang="en-US" altLang="ko-KR" dirty="0" smtClean="0"/>
                <a:t>          </a:t>
              </a:r>
              <a:r>
                <a:rPr lang="ko-KR" altLang="en-US" dirty="0" err="1" smtClean="0"/>
                <a:t>지수부</a:t>
              </a:r>
              <a:r>
                <a:rPr lang="en-US" altLang="ko-KR" dirty="0" smtClean="0"/>
                <a:t>(exponent) + </a:t>
              </a:r>
              <a:r>
                <a:rPr lang="ko-KR" altLang="en-US" dirty="0" err="1" smtClean="0"/>
                <a:t>가수부</a:t>
              </a:r>
              <a:r>
                <a:rPr lang="en-US" altLang="ko-KR" dirty="0" smtClean="0"/>
                <a:t>(mantissa </a:t>
              </a:r>
              <a:r>
                <a:rPr lang="ko-KR" altLang="en-US" dirty="0" smtClean="0"/>
                <a:t>또는 </a:t>
              </a:r>
              <a:r>
                <a:rPr lang="en-US" altLang="ko-KR" dirty="0" smtClean="0"/>
                <a:t>fractional)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      예</a:t>
              </a:r>
              <a:r>
                <a:rPr lang="en-US" altLang="ko-KR" dirty="0" smtClean="0"/>
                <a:t>) 4 byte </a:t>
              </a:r>
              <a:r>
                <a:rPr lang="ko-KR" altLang="en-US" dirty="0" smtClean="0"/>
                <a:t>방식</a:t>
              </a:r>
              <a:r>
                <a:rPr lang="en-US" altLang="ko-KR" dirty="0" smtClean="0"/>
                <a:t>(C </a:t>
              </a:r>
              <a:r>
                <a:rPr lang="ko-KR" altLang="en-US" dirty="0" smtClean="0"/>
                <a:t>언어의 </a:t>
              </a:r>
              <a:r>
                <a:rPr lang="en-US" altLang="ko-KR" dirty="0" smtClean="0"/>
                <a:t>float)</a:t>
              </a:r>
            </a:p>
            <a:p>
              <a:endParaRPr lang="en-US" altLang="ko-KR" dirty="0" smtClean="0"/>
            </a:p>
            <a:p>
              <a:endParaRPr lang="en-US" altLang="ko-KR" dirty="0" smtClean="0"/>
            </a:p>
            <a:p>
              <a:endParaRPr lang="en-US" altLang="ko-KR" dirty="0" smtClean="0"/>
            </a:p>
            <a:p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     </a:t>
              </a:r>
              <a:r>
                <a:rPr lang="en-US" altLang="ko-KR" dirty="0" smtClean="0"/>
                <a:t>[</a:t>
              </a:r>
              <a:r>
                <a:rPr lang="ko-KR" altLang="en-US" dirty="0" smtClean="0"/>
                <a:t>주</a:t>
              </a:r>
              <a:r>
                <a:rPr lang="en-US" altLang="ko-KR" dirty="0" smtClean="0"/>
                <a:t>] double</a:t>
              </a:r>
              <a:r>
                <a:rPr lang="ko-KR" altLang="en-US" dirty="0" smtClean="0"/>
                <a:t>의 경우는 지수부는 동일하고 가수부가 </a:t>
              </a:r>
              <a:r>
                <a:rPr lang="en-US" altLang="ko-KR" dirty="0" smtClean="0"/>
                <a:t>56 bit</a:t>
              </a:r>
              <a:r>
                <a:rPr lang="ko-KR" altLang="en-US" dirty="0" smtClean="0"/>
                <a:t>로 표현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 </a:t>
              </a:r>
              <a:r>
                <a:rPr lang="en-US" altLang="ko-KR" dirty="0" smtClean="0"/>
                <a:t>•  </a:t>
              </a:r>
              <a:r>
                <a:rPr lang="ko-KR" altLang="en-US" dirty="0" err="1" smtClean="0"/>
                <a:t>부동점</a:t>
              </a:r>
              <a:r>
                <a:rPr lang="ko-KR" altLang="en-US" dirty="0" smtClean="0"/>
                <a:t> 방식으로 표현된 수의 크기 </a:t>
              </a:r>
              <a:r>
                <a:rPr lang="en-US" altLang="ko-KR" dirty="0" smtClean="0"/>
                <a:t>: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        </a:t>
              </a:r>
              <a:r>
                <a:rPr lang="ko-KR" altLang="en-US" dirty="0" err="1" smtClean="0"/>
                <a:t>가수부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m, </a:t>
              </a:r>
              <a:r>
                <a:rPr lang="ko-KR" altLang="en-US" dirty="0" err="1" smtClean="0"/>
                <a:t>지수부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e, </a:t>
              </a:r>
              <a:r>
                <a:rPr lang="ko-KR" altLang="en-US" dirty="0" err="1" smtClean="0"/>
                <a:t>밑수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b</a:t>
              </a:r>
              <a:r>
                <a:rPr lang="ko-KR" altLang="en-US" dirty="0" smtClean="0"/>
                <a:t>이면    </a:t>
              </a:r>
              <a:r>
                <a:rPr lang="en-US" altLang="ko-KR" dirty="0" smtClean="0"/>
                <a:t>m × b</a:t>
              </a:r>
              <a:r>
                <a:rPr lang="en-US" altLang="ko-KR" baseline="30000" dirty="0" smtClean="0"/>
                <a:t>e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        여기서 </a:t>
              </a:r>
              <a:r>
                <a:rPr lang="en-US" altLang="ko-KR" dirty="0" smtClean="0"/>
                <a:t>m</a:t>
              </a:r>
              <a:r>
                <a:rPr lang="ko-KR" altLang="en-US" dirty="0" smtClean="0"/>
                <a:t>과 </a:t>
              </a:r>
              <a:r>
                <a:rPr lang="en-US" altLang="ko-KR" dirty="0" smtClean="0"/>
                <a:t>e</a:t>
              </a:r>
              <a:r>
                <a:rPr lang="ko-KR" altLang="en-US" dirty="0" smtClean="0"/>
                <a:t>는 </a:t>
              </a:r>
              <a:r>
                <a:rPr lang="en-US" altLang="ko-KR" dirty="0" smtClean="0"/>
                <a:t>2</a:t>
              </a:r>
              <a:r>
                <a:rPr lang="ko-KR" altLang="en-US" dirty="0" smtClean="0"/>
                <a:t>진수로 표현되며 </a:t>
              </a:r>
              <a:r>
                <a:rPr lang="en-US" altLang="ko-KR" dirty="0" smtClean="0"/>
                <a:t>e</a:t>
              </a:r>
              <a:r>
                <a:rPr lang="ko-KR" altLang="en-US" dirty="0" smtClean="0"/>
                <a:t>와 소수점의 위치는 가정에 의해 결정 </a:t>
              </a:r>
            </a:p>
          </p:txBody>
        </p:sp>
        <p:grpSp>
          <p:nvGrpSpPr>
            <p:cNvPr id="36" name="그룹 35"/>
            <p:cNvGrpSpPr/>
            <p:nvPr/>
          </p:nvGrpSpPr>
          <p:grpSpPr>
            <a:xfrm>
              <a:off x="1547664" y="3140968"/>
              <a:ext cx="4392489" cy="1053698"/>
              <a:chOff x="1691680" y="2924944"/>
              <a:chExt cx="4392489" cy="1053698"/>
            </a:xfrm>
          </p:grpSpPr>
          <p:grpSp>
            <p:nvGrpSpPr>
              <p:cNvPr id="34" name="그룹 33"/>
              <p:cNvGrpSpPr/>
              <p:nvPr/>
            </p:nvGrpSpPr>
            <p:grpSpPr>
              <a:xfrm>
                <a:off x="1691680" y="2924944"/>
                <a:ext cx="4392489" cy="968582"/>
                <a:chOff x="1331640" y="5301208"/>
                <a:chExt cx="4392489" cy="968582"/>
              </a:xfrm>
            </p:grpSpPr>
            <p:sp>
              <p:nvSpPr>
                <p:cNvPr id="26" name="직사각형 25"/>
                <p:cNvSpPr/>
                <p:nvPr/>
              </p:nvSpPr>
              <p:spPr>
                <a:xfrm>
                  <a:off x="1403648" y="5589240"/>
                  <a:ext cx="144016" cy="36004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직사각형 26"/>
                <p:cNvSpPr/>
                <p:nvPr/>
              </p:nvSpPr>
              <p:spPr>
                <a:xfrm>
                  <a:off x="1547664" y="5589240"/>
                  <a:ext cx="936104" cy="36004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dirty="0" err="1" smtClean="0">
                      <a:solidFill>
                        <a:schemeClr val="tx1"/>
                      </a:solidFill>
                    </a:rPr>
                    <a:t>지수부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직사각형 27"/>
                <p:cNvSpPr/>
                <p:nvPr/>
              </p:nvSpPr>
              <p:spPr>
                <a:xfrm>
                  <a:off x="2483768" y="5589240"/>
                  <a:ext cx="3168352" cy="36004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dirty="0" smtClean="0">
                      <a:solidFill>
                        <a:schemeClr val="tx1"/>
                      </a:solidFill>
                    </a:rPr>
                    <a:t>가      수      부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2" name="직선 화살표 연결선 31"/>
                <p:cNvCxnSpPr>
                  <a:stCxn id="26" idx="2"/>
                </p:cNvCxnSpPr>
                <p:nvPr/>
              </p:nvCxnSpPr>
              <p:spPr>
                <a:xfrm rot="5400000">
                  <a:off x="1315798" y="6109138"/>
                  <a:ext cx="319716" cy="1588"/>
                </a:xfrm>
                <a:prstGeom prst="straightConnector1">
                  <a:avLst/>
                </a:prstGeom>
                <a:ln w="2222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TextBox 32"/>
                <p:cNvSpPr txBox="1"/>
                <p:nvPr/>
              </p:nvSpPr>
              <p:spPr>
                <a:xfrm flipH="1">
                  <a:off x="1331640" y="5301208"/>
                  <a:ext cx="4392489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900" dirty="0" smtClean="0"/>
                    <a:t>0   1                  7  8                                                                         31</a:t>
                  </a:r>
                  <a:endParaRPr lang="ko-KR" altLang="en-US" sz="900" dirty="0"/>
                </a:p>
              </p:txBody>
            </p:sp>
          </p:grpSp>
          <p:sp>
            <p:nvSpPr>
              <p:cNvPr id="35" name="TextBox 34"/>
              <p:cNvSpPr txBox="1"/>
              <p:nvPr/>
            </p:nvSpPr>
            <p:spPr>
              <a:xfrm>
                <a:off x="1907704" y="3717032"/>
                <a:ext cx="208823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smtClean="0"/>
                  <a:t>부호 비트</a:t>
                </a:r>
                <a:r>
                  <a:rPr lang="en-US" altLang="ko-KR" sz="1100" dirty="0" smtClean="0"/>
                  <a:t>(0 : </a:t>
                </a:r>
                <a:r>
                  <a:rPr lang="ko-KR" altLang="en-US" sz="1100" dirty="0" smtClean="0"/>
                  <a:t>양수</a:t>
                </a:r>
                <a:r>
                  <a:rPr lang="en-US" altLang="ko-KR" sz="1100" dirty="0" smtClean="0"/>
                  <a:t>, 1: </a:t>
                </a:r>
                <a:r>
                  <a:rPr lang="ko-KR" altLang="en-US" sz="1100" dirty="0" smtClean="0"/>
                  <a:t>음수</a:t>
                </a:r>
                <a:endParaRPr lang="ko-KR" altLang="en-US" sz="11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827584" y="980728"/>
            <a:ext cx="7560840" cy="3168352"/>
            <a:chOff x="827584" y="980728"/>
            <a:chExt cx="7560840" cy="3168352"/>
          </a:xfrm>
        </p:grpSpPr>
        <p:sp>
          <p:nvSpPr>
            <p:cNvPr id="7" name="직사각형 6"/>
            <p:cNvSpPr/>
            <p:nvPr/>
          </p:nvSpPr>
          <p:spPr>
            <a:xfrm>
              <a:off x="827584" y="980728"/>
              <a:ext cx="7560840" cy="24468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/>
                <a:t>   </a:t>
              </a:r>
              <a:r>
                <a:rPr lang="en-US" altLang="ko-KR" dirty="0" smtClean="0"/>
                <a:t>• </a:t>
              </a:r>
              <a:r>
                <a:rPr lang="ko-KR" altLang="en-US" dirty="0" smtClean="0"/>
                <a:t>실수의 정규화 형태</a:t>
              </a:r>
              <a:r>
                <a:rPr lang="en-US" altLang="ko-KR" dirty="0" smtClean="0"/>
                <a:t>(normalized form) :</a:t>
              </a:r>
              <a:r>
                <a:rPr lang="ko-KR" altLang="en-US" dirty="0" smtClean="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       가수의 맨 왼쪽 부분을 </a:t>
              </a:r>
              <a:r>
                <a:rPr lang="en-US" altLang="ko-KR" dirty="0" smtClean="0"/>
                <a:t>0</a:t>
              </a:r>
              <a:r>
                <a:rPr lang="ko-KR" altLang="en-US" dirty="0" smtClean="0"/>
                <a:t>이 아닌 유효 숫자로 변환 </a:t>
              </a:r>
            </a:p>
            <a:p>
              <a:r>
                <a:rPr lang="ko-KR" altLang="en-US" dirty="0" smtClean="0"/>
                <a:t>        예</a:t>
              </a:r>
              <a:r>
                <a:rPr lang="en-US" altLang="ko-KR" dirty="0" smtClean="0"/>
                <a:t>) 234.564 = 0.234564 × 10</a:t>
              </a:r>
              <a:r>
                <a:rPr lang="en-US" altLang="ko-KR" baseline="30000" dirty="0" smtClean="0"/>
                <a:t>3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        </a:t>
              </a:r>
              <a:r>
                <a:rPr lang="en-US" altLang="ko-KR" dirty="0" smtClean="0"/>
                <a:t>1101.101</a:t>
              </a:r>
              <a:r>
                <a:rPr lang="en-US" altLang="ko-KR" baseline="-25000" dirty="0" smtClean="0"/>
                <a:t>2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= 0.1101101 × 2</a:t>
              </a:r>
              <a:r>
                <a:rPr lang="en-US" altLang="ko-KR" baseline="30000" dirty="0" smtClean="0"/>
                <a:t>4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/>
              </a:r>
              <a:br>
                <a:rPr lang="ko-KR" altLang="en-US" dirty="0" smtClean="0"/>
              </a:br>
              <a:r>
                <a:rPr lang="ko-KR" altLang="en-US" dirty="0" smtClean="0"/>
                <a:t>        예</a:t>
              </a:r>
              <a:r>
                <a:rPr lang="en-US" altLang="ko-KR" dirty="0" smtClean="0"/>
                <a:t>) 1101.0101101</a:t>
              </a:r>
              <a:r>
                <a:rPr lang="en-US" altLang="ko-KR" baseline="-25000" dirty="0" smtClean="0"/>
                <a:t>2</a:t>
              </a:r>
              <a:r>
                <a:rPr lang="ko-KR" altLang="en-US" dirty="0" smtClean="0"/>
                <a:t>의 표현 </a:t>
              </a:r>
            </a:p>
            <a:p>
              <a:r>
                <a:rPr lang="ko-KR" altLang="en-US" dirty="0" smtClean="0"/>
                <a:t>               정규화 </a:t>
              </a:r>
              <a:r>
                <a:rPr lang="en-US" altLang="ko-KR" dirty="0" smtClean="0"/>
                <a:t>: 0.11010101101 × 2</a:t>
              </a:r>
              <a:r>
                <a:rPr lang="en-US" altLang="ko-KR" baseline="30000" dirty="0" smtClean="0"/>
                <a:t>4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           표현 </a:t>
              </a:r>
              <a:r>
                <a:rPr lang="en-US" altLang="ko-KR" dirty="0" smtClean="0"/>
                <a:t>: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grpSp>
          <p:nvGrpSpPr>
            <p:cNvPr id="9" name="그룹 33"/>
            <p:cNvGrpSpPr/>
            <p:nvPr/>
          </p:nvGrpSpPr>
          <p:grpSpPr>
            <a:xfrm>
              <a:off x="1979712" y="3501008"/>
              <a:ext cx="4176464" cy="648072"/>
              <a:chOff x="1331640" y="5301208"/>
              <a:chExt cx="3744416" cy="648072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1331641" y="5589240"/>
                <a:ext cx="216024" cy="36004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chemeClr val="tx1"/>
                    </a:solidFill>
                  </a:rPr>
                  <a:t>0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1547664" y="5589240"/>
                <a:ext cx="936104" cy="36004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chemeClr val="tx1"/>
                    </a:solidFill>
                  </a:rPr>
                  <a:t>0000100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2483768" y="5589240"/>
                <a:ext cx="2334052" cy="36004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 smtClean="0">
                    <a:solidFill>
                      <a:schemeClr val="tx1"/>
                    </a:solidFill>
                  </a:rPr>
                  <a:t>110101011010000000000000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flipH="1">
                <a:off x="1331640" y="5301208"/>
                <a:ext cx="374441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 smtClean="0"/>
                  <a:t>0   1                     7  8                                                         31</a:t>
                </a:r>
                <a:endParaRPr lang="ko-KR" altLang="en-US" sz="9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908720"/>
            <a:ext cx="849694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    </a:t>
            </a:r>
            <a:r>
              <a:rPr lang="en-US" altLang="ko-KR" dirty="0" smtClean="0"/>
              <a:t>•  </a:t>
            </a:r>
            <a:r>
              <a:rPr lang="ko-KR" altLang="en-US" dirty="0" err="1" smtClean="0"/>
              <a:t>부동점</a:t>
            </a:r>
            <a:r>
              <a:rPr lang="ko-KR" altLang="en-US" dirty="0" smtClean="0"/>
              <a:t> 자료의 크기와 유효 숫자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</a:t>
            </a:r>
            <a:r>
              <a:rPr lang="en-US" altLang="ko-KR" dirty="0" smtClean="0"/>
              <a:t>1) </a:t>
            </a:r>
            <a:r>
              <a:rPr lang="ko-KR" altLang="en-US" dirty="0" smtClean="0"/>
              <a:t>지수부의 값 범위 </a:t>
            </a:r>
          </a:p>
          <a:p>
            <a:r>
              <a:rPr lang="ko-KR" altLang="en-US" dirty="0" smtClean="0"/>
              <a:t>             최대 </a:t>
            </a:r>
            <a:r>
              <a:rPr lang="en-US" altLang="ko-KR" dirty="0" smtClean="0"/>
              <a:t>0111111 = 63</a:t>
            </a:r>
            <a:r>
              <a:rPr lang="ko-KR" altLang="en-US" dirty="0" smtClean="0"/>
              <a:t>에서 최소 </a:t>
            </a:r>
            <a:r>
              <a:rPr lang="en-US" altLang="ko-KR" dirty="0" smtClean="0"/>
              <a:t>1111111 = -64</a:t>
            </a:r>
            <a:r>
              <a:rPr lang="ko-KR" altLang="en-US" dirty="0" smtClean="0"/>
              <a:t>까지 표현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</a:t>
            </a:r>
            <a:r>
              <a:rPr lang="en-US" altLang="ko-KR" dirty="0" smtClean="0"/>
              <a:t>2) </a:t>
            </a:r>
            <a:r>
              <a:rPr lang="ko-KR" altLang="en-US" dirty="0" smtClean="0"/>
              <a:t>가수부의 유효 숫자 </a:t>
            </a:r>
          </a:p>
          <a:p>
            <a:r>
              <a:rPr lang="ko-KR" altLang="en-US" dirty="0" smtClean="0"/>
              <a:t>             </a:t>
            </a:r>
            <a:r>
              <a:rPr lang="ko-KR" altLang="en-US" dirty="0" err="1" smtClean="0"/>
              <a:t>가수부에서</a:t>
            </a:r>
            <a:r>
              <a:rPr lang="ko-KR" altLang="en-US" dirty="0" smtClean="0"/>
              <a:t> 표현할 수 있는 최대수 </a:t>
            </a:r>
            <a:r>
              <a:rPr lang="en-US" altLang="ko-KR" dirty="0" smtClean="0"/>
              <a:t>= 111111111111111111111111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     </a:t>
            </a:r>
            <a:r>
              <a:rPr lang="en-US" altLang="ko-KR" dirty="0" smtClean="0"/>
              <a:t>= 2</a:t>
            </a:r>
            <a:r>
              <a:rPr lang="en-US" altLang="ko-KR" baseline="30000" dirty="0" smtClean="0"/>
              <a:t>24 </a:t>
            </a:r>
            <a:r>
              <a:rPr lang="en-US" altLang="ko-KR" dirty="0" smtClean="0"/>
              <a:t>- 1 = 16777215(8</a:t>
            </a:r>
            <a:r>
              <a:rPr lang="ko-KR" altLang="en-US" dirty="0" smtClean="0"/>
              <a:t>자리의 수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                  ∴ 유효 숫자 </a:t>
            </a:r>
            <a:r>
              <a:rPr lang="en-US" altLang="ko-KR" dirty="0" smtClean="0"/>
              <a:t>: 7</a:t>
            </a:r>
            <a:r>
              <a:rPr lang="ko-KR" altLang="en-US" dirty="0" smtClean="0"/>
              <a:t>자리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        </a:t>
            </a:r>
            <a:r>
              <a:rPr lang="en-US" altLang="ko-KR" dirty="0" smtClean="0"/>
              <a:t>(</a:t>
            </a:r>
            <a:r>
              <a:rPr lang="ko-KR" altLang="en-US" dirty="0" smtClean="0"/>
              <a:t>주</a:t>
            </a:r>
            <a:r>
              <a:rPr lang="en-US" altLang="ko-KR" dirty="0" smtClean="0"/>
              <a:t>) double(</a:t>
            </a:r>
            <a:r>
              <a:rPr lang="ko-KR" altLang="en-US" dirty="0" smtClean="0"/>
              <a:t>지수는 </a:t>
            </a:r>
            <a:r>
              <a:rPr lang="en-US" altLang="ko-KR" dirty="0" smtClean="0"/>
              <a:t>float</a:t>
            </a:r>
            <a:r>
              <a:rPr lang="ko-KR" altLang="en-US" dirty="0" smtClean="0"/>
              <a:t>와 동일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가수는 </a:t>
            </a:r>
            <a:r>
              <a:rPr lang="en-US" altLang="ko-KR" dirty="0" smtClean="0"/>
              <a:t>56</a:t>
            </a:r>
            <a:r>
              <a:rPr lang="ko-KR" altLang="en-US" dirty="0" smtClean="0"/>
              <a:t>자리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유효 숫자 </a:t>
            </a:r>
          </a:p>
          <a:p>
            <a:r>
              <a:rPr lang="ko-KR" altLang="en-US" dirty="0" smtClean="0"/>
              <a:t>                  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56</a:t>
            </a:r>
            <a:r>
              <a:rPr lang="ko-KR" altLang="en-US" dirty="0" smtClean="0"/>
              <a:t> </a:t>
            </a:r>
            <a:r>
              <a:rPr lang="en-US" altLang="ko-KR" dirty="0" smtClean="0"/>
              <a:t>- 1 → 17</a:t>
            </a:r>
            <a:r>
              <a:rPr lang="ko-KR" altLang="en-US" dirty="0" smtClean="0"/>
              <a:t>자리의 수 ∴ 유효숫자는 </a:t>
            </a:r>
            <a:r>
              <a:rPr lang="en-US" altLang="ko-KR" dirty="0" smtClean="0"/>
              <a:t>16</a:t>
            </a:r>
            <a:r>
              <a:rPr lang="ko-KR" altLang="en-US" dirty="0" smtClean="0"/>
              <a:t>자리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467544" y="764704"/>
            <a:ext cx="8424936" cy="5256584"/>
            <a:chOff x="467544" y="764704"/>
            <a:chExt cx="8424936" cy="5256584"/>
          </a:xfrm>
        </p:grpSpPr>
        <p:sp>
          <p:nvSpPr>
            <p:cNvPr id="7" name="직사각형 6"/>
            <p:cNvSpPr/>
            <p:nvPr/>
          </p:nvSpPr>
          <p:spPr>
            <a:xfrm>
              <a:off x="467544" y="764704"/>
              <a:ext cx="8424936" cy="23391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2.5 </a:t>
              </a:r>
              <a:r>
                <a:rPr lang="ko-KR" altLang="en-US" sz="2000" dirty="0" err="1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부울</a:t>
              </a:r>
              <a:r>
                <a:rPr lang="ko-KR" altLang="en-US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 대수</a:t>
              </a:r>
              <a:r>
                <a:rPr lang="en-US" altLang="ko-KR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(Boolean algebra)</a:t>
              </a:r>
              <a:r>
                <a:rPr lang="ko-KR" altLang="en-US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rPr>
                <a:t>와 논리회로 </a:t>
              </a:r>
            </a:p>
            <a:p>
              <a:r>
                <a:rPr lang="ko-KR" altLang="en-US" dirty="0" smtClean="0"/>
                <a:t/>
              </a:r>
              <a:br>
                <a:rPr lang="ko-KR" altLang="en-US" dirty="0" smtClean="0"/>
              </a:b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(1) </a:t>
              </a:r>
              <a:r>
                <a:rPr lang="ko-KR" altLang="en-US" dirty="0" err="1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부울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대수 </a:t>
              </a:r>
            </a:p>
            <a:p>
              <a:r>
                <a:rPr lang="ko-KR" altLang="en-US" dirty="0" smtClean="0"/>
                <a:t>    ▶ 결과 값이 </a:t>
              </a:r>
              <a:r>
                <a:rPr lang="en-US" altLang="ko-KR" dirty="0" smtClean="0"/>
                <a:t>false, true(</a:t>
              </a:r>
              <a:r>
                <a:rPr lang="ko-KR" altLang="en-US" dirty="0" smtClean="0"/>
                <a:t>컴퓨터에서 </a:t>
              </a:r>
              <a:r>
                <a:rPr lang="en-US" altLang="ko-KR" dirty="0" smtClean="0"/>
                <a:t>0, 1)</a:t>
              </a:r>
              <a:r>
                <a:rPr lang="ko-KR" altLang="en-US" dirty="0" smtClean="0"/>
                <a:t> </a:t>
              </a:r>
            </a:p>
            <a:p>
              <a:endParaRPr lang="ko-KR" altLang="en-US" dirty="0" smtClean="0"/>
            </a:p>
            <a:p>
              <a:r>
                <a:rPr lang="ko-KR" altLang="en-US" dirty="0" smtClean="0"/>
                <a:t>     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1) 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기본 연산 </a:t>
              </a:r>
              <a:r>
                <a:rPr lang="en-US" altLang="ko-KR" dirty="0" smtClean="0"/>
                <a:t>: AND, OR, NOT</a:t>
              </a:r>
              <a:r>
                <a:rPr lang="ko-KR" altLang="en-US" dirty="0" smtClean="0"/>
                <a:t> </a:t>
              </a:r>
            </a:p>
            <a:p>
              <a:r>
                <a:rPr lang="ko-KR" altLang="en-US" dirty="0" smtClean="0"/>
                <a:t>     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2)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부울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공리 </a:t>
              </a:r>
              <a:r>
                <a:rPr lang="en-US" altLang="ko-KR" dirty="0" smtClean="0"/>
                <a:t>: 0</a:t>
              </a:r>
              <a:r>
                <a:rPr lang="en-US" altLang="ko-KR" dirty="0" smtClean="0">
                  <a:latin typeface="Verdana"/>
                  <a:ea typeface="Verdana"/>
                  <a:cs typeface="Verdana"/>
                </a:rPr>
                <a:t>•</a:t>
              </a:r>
              <a:r>
                <a:rPr lang="en-US" altLang="ko-KR" dirty="0" smtClean="0"/>
                <a:t>0=0, 1+1=1, 0+0=0, 1</a:t>
              </a:r>
              <a:r>
                <a:rPr lang="en-US" altLang="ko-KR" dirty="0">
                  <a:latin typeface="Verdana"/>
                  <a:ea typeface="Verdana"/>
                  <a:cs typeface="Verdana"/>
                </a:rPr>
                <a:t>•</a:t>
              </a:r>
              <a:r>
                <a:rPr lang="en-US" altLang="ko-KR" dirty="0" smtClean="0"/>
                <a:t>1=1, 1</a:t>
              </a:r>
              <a:r>
                <a:rPr lang="en-US" altLang="ko-KR" dirty="0" smtClean="0">
                  <a:latin typeface="Verdana"/>
                  <a:ea typeface="Verdana"/>
                  <a:cs typeface="Verdana"/>
                </a:rPr>
                <a:t>•</a:t>
              </a:r>
              <a:r>
                <a:rPr lang="en-US" altLang="ko-KR" dirty="0" smtClean="0"/>
                <a:t>0=0</a:t>
              </a:r>
              <a:r>
                <a:rPr lang="en-US" altLang="ko-KR" dirty="0">
                  <a:latin typeface="Verdana"/>
                  <a:ea typeface="Verdana"/>
                  <a:cs typeface="Verdana"/>
                </a:rPr>
                <a:t>•</a:t>
              </a:r>
              <a:r>
                <a:rPr lang="en-US" altLang="ko-KR" dirty="0" smtClean="0"/>
                <a:t>1=0, 1+0=0+1=1</a:t>
              </a:r>
            </a:p>
            <a:p>
              <a:r>
                <a:rPr lang="ko-KR" altLang="en-US" dirty="0" smtClean="0"/>
                <a:t>     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 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3)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부울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대수의 정리</a:t>
              </a:r>
              <a:endParaRPr lang="ko-KR" altLang="en-US" b="1" dirty="0">
                <a:solidFill>
                  <a:srgbClr val="7030A0"/>
                </a:solidFill>
              </a:endParaRPr>
            </a:p>
          </p:txBody>
        </p:sp>
        <p:pic>
          <p:nvPicPr>
            <p:cNvPr id="8" name="Picture 9" descr="bool1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331639" y="3140968"/>
              <a:ext cx="6910337" cy="28803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611560" y="1052736"/>
            <a:ext cx="7920880" cy="2981697"/>
            <a:chOff x="611560" y="1052736"/>
            <a:chExt cx="7920880" cy="2981697"/>
          </a:xfrm>
        </p:grpSpPr>
        <p:pic>
          <p:nvPicPr>
            <p:cNvPr id="3174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91680" y="1700808"/>
              <a:ext cx="5867400" cy="2333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직사각형 7"/>
            <p:cNvSpPr/>
            <p:nvPr/>
          </p:nvSpPr>
          <p:spPr>
            <a:xfrm>
              <a:off x="611560" y="1052736"/>
              <a:ext cx="7920880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/>
                <a:t>     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4)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진리표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(truth table)</a:t>
              </a:r>
              <a:r>
                <a:rPr lang="en-US" altLang="ko-KR" dirty="0" smtClean="0"/>
                <a:t> : </a:t>
              </a:r>
              <a:r>
                <a:rPr lang="ko-KR" altLang="en-US" dirty="0" smtClean="0"/>
                <a:t>논리적 표현의 증명 방법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      예</a:t>
              </a:r>
              <a:r>
                <a:rPr lang="en-US" altLang="ko-KR" dirty="0" smtClean="0"/>
                <a:t>) </a:t>
              </a:r>
              <a:r>
                <a:rPr lang="ko-KR" altLang="en-US" dirty="0" err="1" smtClean="0"/>
                <a:t>드</a:t>
              </a:r>
              <a:r>
                <a:rPr lang="en-US" altLang="ko-KR" dirty="0" smtClean="0"/>
                <a:t>-</a:t>
              </a:r>
              <a:r>
                <a:rPr lang="ko-KR" altLang="en-US" dirty="0" err="1" smtClean="0"/>
                <a:t>모르간의</a:t>
              </a:r>
              <a:r>
                <a:rPr lang="ko-KR" altLang="en-US" dirty="0" smtClean="0"/>
                <a:t> 법칙 증명 </a:t>
              </a:r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00392" y="103868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395536" y="980728"/>
            <a:ext cx="8496944" cy="2199244"/>
            <a:chOff x="395536" y="980728"/>
            <a:chExt cx="8496944" cy="2199244"/>
          </a:xfrm>
        </p:grpSpPr>
        <p:sp>
          <p:nvSpPr>
            <p:cNvPr id="7" name="직사각형 6"/>
            <p:cNvSpPr/>
            <p:nvPr/>
          </p:nvSpPr>
          <p:spPr>
            <a:xfrm>
              <a:off x="395536" y="980728"/>
              <a:ext cx="849694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(2) </a:t>
              </a:r>
              <a:r>
                <a:rPr lang="ko-KR" altLang="en-US" dirty="0" err="1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부울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함수의 간소화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 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1) </a:t>
              </a:r>
              <a:r>
                <a:rPr lang="ko-KR" altLang="en-US" b="1" dirty="0" err="1" smtClean="0">
                  <a:solidFill>
                    <a:srgbClr val="C00000"/>
                  </a:solidFill>
                </a:rPr>
                <a:t>대수식을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 이용한 간소화 </a:t>
              </a:r>
              <a:r>
                <a:rPr lang="en-US" altLang="ko-KR" dirty="0" smtClean="0"/>
                <a:t>: </a:t>
              </a:r>
              <a:r>
                <a:rPr lang="ko-KR" altLang="en-US" dirty="0" smtClean="0"/>
                <a:t>공리와 정리를 이용하여 대수적 간소화 조작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en-US" altLang="ko-KR" dirty="0" smtClean="0"/>
                <a:t>          </a:t>
              </a:r>
              <a:r>
                <a:rPr lang="ko-KR" altLang="en-US" dirty="0" smtClean="0"/>
                <a:t>예</a:t>
              </a:r>
              <a:r>
                <a:rPr lang="en-US" altLang="ko-KR" dirty="0" smtClean="0"/>
                <a:t>)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pic>
          <p:nvPicPr>
            <p:cNvPr id="8" name="Picture 10" descr="bool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547664" y="2060848"/>
              <a:ext cx="5184576" cy="11191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00392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971600" y="908720"/>
            <a:ext cx="7200800" cy="5057140"/>
            <a:chOff x="971600" y="908720"/>
            <a:chExt cx="7200800" cy="5057140"/>
          </a:xfrm>
        </p:grpSpPr>
        <p:sp>
          <p:nvSpPr>
            <p:cNvPr id="7" name="직사각형 6"/>
            <p:cNvSpPr/>
            <p:nvPr/>
          </p:nvSpPr>
          <p:spPr>
            <a:xfrm>
              <a:off x="971600" y="908720"/>
              <a:ext cx="72008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/>
                <a:t>    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2) </a:t>
              </a:r>
              <a:r>
                <a:rPr lang="en-US" altLang="ko-KR" b="1" dirty="0" err="1" smtClean="0">
                  <a:solidFill>
                    <a:srgbClr val="C00000"/>
                  </a:solidFill>
                </a:rPr>
                <a:t>Karnaugh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-map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을 이용한 간소화 </a:t>
              </a:r>
            </a:p>
            <a:p>
              <a:r>
                <a:rPr lang="ko-KR" altLang="en-US" dirty="0" smtClean="0"/>
                <a:t/>
              </a:r>
              <a:br>
                <a:rPr lang="ko-KR" altLang="en-US" dirty="0" smtClean="0"/>
              </a:br>
              <a:r>
                <a:rPr lang="ko-KR" altLang="en-US" dirty="0" smtClean="0"/>
                <a:t>        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①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2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변수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카노우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맵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</a:t>
              </a:r>
              <a:endParaRPr lang="ko-KR" altLang="en-US" b="1" dirty="0">
                <a:solidFill>
                  <a:srgbClr val="7030A0"/>
                </a:solidFill>
              </a:endParaRPr>
            </a:p>
          </p:txBody>
        </p:sp>
        <p:pic>
          <p:nvPicPr>
            <p:cNvPr id="32771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267744" y="1772816"/>
              <a:ext cx="3600400" cy="4193044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468052" y="764704"/>
            <a:ext cx="8208404" cy="5307096"/>
            <a:chOff x="468052" y="764704"/>
            <a:chExt cx="8208404" cy="5307096"/>
          </a:xfrm>
        </p:grpSpPr>
        <p:grpSp>
          <p:nvGrpSpPr>
            <p:cNvPr id="4" name="그룹 3"/>
            <p:cNvGrpSpPr/>
            <p:nvPr/>
          </p:nvGrpSpPr>
          <p:grpSpPr>
            <a:xfrm>
              <a:off x="468052" y="764704"/>
              <a:ext cx="8208404" cy="3724096"/>
              <a:chOff x="684076" y="980728"/>
              <a:chExt cx="8208404" cy="3724096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684076" y="980728"/>
                <a:ext cx="7704348" cy="37240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2000" dirty="0">
                    <a:solidFill>
                      <a:srgbClr val="0033CC"/>
                    </a:solidFill>
                    <a:latin typeface="휴먼엑스포" pitchFamily="18" charset="-127"/>
                    <a:ea typeface="휴먼엑스포" pitchFamily="18" charset="-127"/>
                  </a:rPr>
                  <a:t>1.3 </a:t>
                </a:r>
                <a:r>
                  <a:rPr lang="ko-KR" altLang="en-US" sz="2000" dirty="0">
                    <a:solidFill>
                      <a:srgbClr val="0033CC"/>
                    </a:solidFill>
                    <a:latin typeface="휴먼엑스포" pitchFamily="18" charset="-127"/>
                    <a:ea typeface="휴먼엑스포" pitchFamily="18" charset="-127"/>
                  </a:rPr>
                  <a:t>컴퓨터의 역사 </a:t>
                </a:r>
                <a:endParaRPr lang="en-US" altLang="ko-KR" sz="2000" dirty="0" smtClean="0">
                  <a:solidFill>
                    <a:srgbClr val="0033CC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endParaRPr lang="en-US" altLang="ko-KR" dirty="0"/>
              </a:p>
              <a:p>
                <a:r>
                  <a:rPr lang="en-US" altLang="ko-KR" dirty="0" smtClean="0"/>
                  <a:t>    </a:t>
                </a:r>
                <a:r>
                  <a:rPr lang="en-US" altLang="ko-KR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1.3.1 </a:t>
                </a:r>
                <a:r>
                  <a:rPr lang="ko-KR" altLang="en-US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현대 </a:t>
                </a:r>
                <a:r>
                  <a:rPr lang="ko-KR" altLang="en-US" dirty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컴퓨터 이전의 </a:t>
                </a:r>
                <a:r>
                  <a:rPr lang="ko-KR" altLang="en-US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시대</a:t>
                </a:r>
                <a:endPara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endParaRPr lang="en-US" altLang="ko-KR" dirty="0"/>
              </a:p>
              <a:p>
                <a:r>
                  <a:rPr lang="en-US" altLang="ko-KR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        </a:t>
                </a:r>
                <a:r>
                  <a:rPr lang="en-US" altLang="ko-KR" dirty="0" smtClean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- BC </a:t>
                </a:r>
                <a:r>
                  <a:rPr lang="en-US" altLang="ko-KR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2500</a:t>
                </a:r>
                <a:r>
                  <a:rPr lang="ko-KR" altLang="en-US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년경 중국 은나라의 </a:t>
                </a:r>
                <a:r>
                  <a:rPr lang="ko-KR" altLang="en-US" dirty="0" smtClean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주판</a:t>
                </a:r>
                <a:r>
                  <a:rPr lang="en-US" altLang="ko-KR" dirty="0" smtClean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(abacus)</a:t>
                </a:r>
              </a:p>
              <a:p>
                <a:endParaRPr lang="en-US" altLang="ko-KR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endPara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endParaRPr lang="en-US" altLang="ko-KR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r>
                  <a:rPr lang="en-US" altLang="ko-KR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        </a:t>
                </a:r>
                <a:r>
                  <a:rPr lang="en-US" altLang="ko-KR" dirty="0" smtClean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- </a:t>
                </a:r>
                <a:r>
                  <a:rPr lang="en-US" altLang="ko-KR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1617</a:t>
                </a:r>
                <a:r>
                  <a:rPr lang="ko-KR" altLang="en-US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년 스코틀랜드의 </a:t>
                </a:r>
                <a:r>
                  <a:rPr lang="en-US" altLang="ko-KR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J. Napier : </a:t>
                </a:r>
                <a:r>
                  <a:rPr lang="ko-KR" altLang="en-US" dirty="0" err="1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네피어</a:t>
                </a:r>
                <a:r>
                  <a:rPr lang="ko-KR" altLang="en-US" dirty="0">
                    <a:solidFill>
                      <a:srgbClr val="7030A0"/>
                    </a:solidFill>
                    <a:latin typeface="휴먼엑스포" pitchFamily="18" charset="-127"/>
                    <a:ea typeface="휴먼엑스포" pitchFamily="18" charset="-127"/>
                  </a:rPr>
                  <a:t> 봉</a:t>
                </a:r>
                <a:endPara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pPr marL="285750" indent="-285750">
                  <a:buFontTx/>
                  <a:buChar char="-"/>
                </a:pPr>
                <a:endParaRPr lang="ko-KR" altLang="en-US" dirty="0"/>
              </a:p>
              <a:p>
                <a:r>
                  <a:rPr lang="ko-KR" altLang="en-US" dirty="0"/>
                  <a:t>     </a:t>
                </a:r>
                <a:r>
                  <a:rPr lang="ko-KR" altLang="en-US" dirty="0" smtClean="0"/>
                  <a:t>       곱셈용 </a:t>
                </a:r>
                <a:r>
                  <a:rPr lang="ko-KR" altLang="en-US" dirty="0"/>
                  <a:t>계산 도구</a:t>
                </a:r>
                <a:r>
                  <a:rPr lang="en-US" altLang="ko-KR" dirty="0"/>
                  <a:t>, 300</a:t>
                </a:r>
                <a:r>
                  <a:rPr lang="ko-KR" altLang="en-US" dirty="0"/>
                  <a:t>년 이상 사용</a:t>
                </a:r>
              </a:p>
              <a:p>
                <a:endParaRPr lang="en-US" altLang="ko-KR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endParaRPr lang="ko-KR" altLang="en-US" dirty="0"/>
              </a:p>
            </p:txBody>
          </p:sp>
          <p:pic>
            <p:nvPicPr>
              <p:cNvPr id="2050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16216" y="1484784"/>
                <a:ext cx="2376264" cy="164927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1247" y="4149080"/>
              <a:ext cx="3773214" cy="19227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081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971600" y="836712"/>
            <a:ext cx="6347023" cy="5037162"/>
            <a:chOff x="1043608" y="1196752"/>
            <a:chExt cx="6347023" cy="5037162"/>
          </a:xfrm>
        </p:grpSpPr>
        <p:pic>
          <p:nvPicPr>
            <p:cNvPr id="33795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19672" y="1268760"/>
              <a:ext cx="3105118" cy="2376264"/>
            </a:xfrm>
            <a:prstGeom prst="rect">
              <a:avLst/>
            </a:prstGeom>
            <a:noFill/>
          </p:spPr>
        </p:pic>
        <p:pic>
          <p:nvPicPr>
            <p:cNvPr id="33797" name="Picture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076056" y="4005064"/>
              <a:ext cx="2314575" cy="2228850"/>
            </a:xfrm>
            <a:prstGeom prst="rect">
              <a:avLst/>
            </a:prstGeom>
            <a:noFill/>
          </p:spPr>
        </p:pic>
        <p:sp>
          <p:nvSpPr>
            <p:cNvPr id="9" name="TextBox 8"/>
            <p:cNvSpPr txBox="1"/>
            <p:nvPr/>
          </p:nvSpPr>
          <p:spPr>
            <a:xfrm>
              <a:off x="1043608" y="1196752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예</a:t>
              </a:r>
              <a:r>
                <a:rPr lang="en-US" altLang="ko-KR" dirty="0" smtClean="0"/>
                <a:t>1)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99992" y="3933056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예</a:t>
              </a:r>
              <a:r>
                <a:rPr lang="en-US" altLang="ko-KR" dirty="0" smtClean="0"/>
                <a:t>2)</a:t>
              </a:r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1331640" y="1052736"/>
            <a:ext cx="5904656" cy="4617438"/>
            <a:chOff x="1331640" y="1052736"/>
            <a:chExt cx="5904656" cy="4617438"/>
          </a:xfrm>
        </p:grpSpPr>
        <p:sp>
          <p:nvSpPr>
            <p:cNvPr id="7" name="직사각형 6"/>
            <p:cNvSpPr/>
            <p:nvPr/>
          </p:nvSpPr>
          <p:spPr>
            <a:xfrm>
              <a:off x="1331640" y="1052736"/>
              <a:ext cx="23423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rgbClr val="7030A0"/>
                  </a:solidFill>
                </a:rPr>
                <a:t>②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3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변수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카노우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맵</a:t>
              </a:r>
              <a:r>
                <a:rPr lang="ko-KR" altLang="en-US" b="1" dirty="0" smtClean="0">
                  <a:solidFill>
                    <a:srgbClr val="7030A0"/>
                  </a:solidFill>
                </a:rPr>
                <a:t> </a:t>
              </a:r>
              <a:endParaRPr lang="ko-KR" altLang="en-US" dirty="0"/>
            </a:p>
          </p:txBody>
        </p:sp>
        <p:pic>
          <p:nvPicPr>
            <p:cNvPr id="34819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123728" y="1484783"/>
              <a:ext cx="5112568" cy="418539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611560" y="908720"/>
            <a:ext cx="8380040" cy="5100414"/>
            <a:chOff x="611560" y="908720"/>
            <a:chExt cx="8380040" cy="5100414"/>
          </a:xfrm>
        </p:grpSpPr>
        <p:pic>
          <p:nvPicPr>
            <p:cNvPr id="35843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1560" y="908720"/>
              <a:ext cx="4191000" cy="2597150"/>
            </a:xfrm>
            <a:prstGeom prst="rect">
              <a:avLst/>
            </a:prstGeom>
            <a:noFill/>
          </p:spPr>
        </p:pic>
        <p:pic>
          <p:nvPicPr>
            <p:cNvPr id="35845" name="Picture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00" y="3284984"/>
              <a:ext cx="4419600" cy="272415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467544" y="836712"/>
            <a:ext cx="8064896" cy="4672974"/>
            <a:chOff x="467544" y="836712"/>
            <a:chExt cx="8064896" cy="4672974"/>
          </a:xfrm>
        </p:grpSpPr>
        <p:sp>
          <p:nvSpPr>
            <p:cNvPr id="8" name="직사각형 7"/>
            <p:cNvSpPr/>
            <p:nvPr/>
          </p:nvSpPr>
          <p:spPr>
            <a:xfrm>
              <a:off x="467544" y="836712"/>
              <a:ext cx="8064896" cy="2169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(3)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조합 논리회로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(Combinational Logic Circuit)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</a:p>
            <a:p>
              <a:endParaRPr lang="ko-KR" altLang="en-US" dirty="0" smtClean="0"/>
            </a:p>
            <a:p>
              <a:r>
                <a:rPr lang="ko-KR" altLang="en-US" dirty="0" smtClean="0"/>
                <a:t>      </a:t>
              </a:r>
              <a:r>
                <a:rPr lang="en-US" altLang="ko-KR" dirty="0" smtClean="0"/>
                <a:t>•  </a:t>
              </a:r>
              <a:r>
                <a:rPr lang="ko-KR" altLang="en-US" dirty="0" smtClean="0"/>
                <a:t>디지털  컴퓨터 </a:t>
              </a:r>
              <a:r>
                <a:rPr lang="en-US" altLang="ko-KR" dirty="0" smtClean="0"/>
                <a:t>: 2</a:t>
              </a:r>
              <a:r>
                <a:rPr lang="ko-KR" altLang="en-US" dirty="0" smtClean="0"/>
                <a:t>진 정보 ⇨ 전기적 신호로 표현 </a:t>
              </a:r>
            </a:p>
            <a:p>
              <a:r>
                <a:rPr lang="ko-KR" altLang="en-US" dirty="0" smtClean="0"/>
                <a:t>              </a:t>
              </a:r>
              <a:r>
                <a:rPr lang="en-US" altLang="ko-KR" dirty="0" smtClean="0"/>
                <a:t>1 ⇨ 3Volt, 0 ⇨ 0.5Volt</a:t>
              </a:r>
              <a:r>
                <a:rPr lang="ko-KR" altLang="en-US" dirty="0" smtClean="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  </a:t>
              </a:r>
              <a:r>
                <a:rPr lang="en-US" altLang="ko-KR" dirty="0" smtClean="0"/>
                <a:t>•  </a:t>
              </a:r>
              <a:r>
                <a:rPr lang="ko-KR" altLang="en-US" b="1" dirty="0" err="1" smtClean="0">
                  <a:solidFill>
                    <a:srgbClr val="7030A0"/>
                  </a:solidFill>
                </a:rPr>
                <a:t>게이트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(gate) </a:t>
              </a:r>
              <a:r>
                <a:rPr lang="en-US" altLang="ko-KR" dirty="0" smtClean="0"/>
                <a:t>: 2</a:t>
              </a:r>
              <a:r>
                <a:rPr lang="ko-KR" altLang="en-US" dirty="0" smtClean="0"/>
                <a:t>진 정보의 입력 ⇨ 상태 변이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연산</a:t>
              </a:r>
              <a:r>
                <a:rPr lang="en-US" altLang="ko-KR" dirty="0" smtClean="0"/>
                <a:t>) ⇨ 2</a:t>
              </a:r>
              <a:r>
                <a:rPr lang="ko-KR" altLang="en-US" dirty="0" smtClean="0"/>
                <a:t>진 정보 출력</a:t>
              </a:r>
              <a:endParaRPr lang="en-US" altLang="ko-KR" dirty="0" smtClean="0"/>
            </a:p>
            <a:p>
              <a:endParaRPr lang="en-US" altLang="ko-KR" dirty="0" smtClean="0"/>
            </a:p>
            <a:p>
              <a:r>
                <a:rPr lang="en-US" altLang="ko-KR" dirty="0" smtClean="0"/>
                <a:t>       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1) gate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 </a:t>
              </a:r>
              <a:endParaRPr lang="ko-KR" altLang="en-US" b="1" dirty="0">
                <a:solidFill>
                  <a:srgbClr val="C00000"/>
                </a:solidFill>
              </a:endParaRPr>
            </a:p>
          </p:txBody>
        </p:sp>
        <p:pic>
          <p:nvPicPr>
            <p:cNvPr id="36869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9632" y="3068960"/>
              <a:ext cx="3507527" cy="1728191"/>
            </a:xfrm>
            <a:prstGeom prst="rect">
              <a:avLst/>
            </a:prstGeom>
            <a:noFill/>
          </p:spPr>
        </p:pic>
        <p:pic>
          <p:nvPicPr>
            <p:cNvPr id="36871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860032" y="3068960"/>
              <a:ext cx="3600425" cy="2440726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539552" y="908720"/>
            <a:ext cx="8136904" cy="2952328"/>
            <a:chOff x="539552" y="908720"/>
            <a:chExt cx="8136904" cy="2952328"/>
          </a:xfrm>
        </p:grpSpPr>
        <p:sp>
          <p:nvSpPr>
            <p:cNvPr id="7" name="직사각형 6"/>
            <p:cNvSpPr/>
            <p:nvPr/>
          </p:nvSpPr>
          <p:spPr>
            <a:xfrm>
              <a:off x="539552" y="908720"/>
              <a:ext cx="81369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/>
                <a:t>    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2) </a:t>
              </a:r>
              <a:r>
                <a:rPr lang="ko-KR" altLang="en-US" b="1" dirty="0" smtClean="0">
                  <a:solidFill>
                    <a:srgbClr val="C00000"/>
                  </a:solidFill>
                </a:rPr>
                <a:t>조합 논리회로</a:t>
              </a:r>
              <a:r>
                <a:rPr lang="en-US" altLang="ko-KR" dirty="0" smtClean="0"/>
                <a:t>(combinational logic circuit) : </a:t>
              </a:r>
              <a:r>
                <a:rPr lang="ko-KR" altLang="en-US" dirty="0" smtClean="0"/>
                <a:t>논리 </a:t>
              </a:r>
              <a:r>
                <a:rPr lang="ko-KR" altLang="en-US" dirty="0" err="1" smtClean="0"/>
                <a:t>게이트를</a:t>
              </a:r>
              <a:r>
                <a:rPr lang="ko-KR" altLang="en-US" dirty="0" smtClean="0"/>
                <a:t> 연결한 회로</a:t>
              </a:r>
              <a:endParaRPr lang="ko-KR" altLang="en-US" dirty="0"/>
            </a:p>
          </p:txBody>
        </p:sp>
        <p:pic>
          <p:nvPicPr>
            <p:cNvPr id="3789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9632" y="1772816"/>
              <a:ext cx="5279128" cy="20882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467544" y="764704"/>
            <a:ext cx="8496944" cy="4320480"/>
            <a:chOff x="467544" y="764704"/>
            <a:chExt cx="8496944" cy="4320480"/>
          </a:xfrm>
        </p:grpSpPr>
        <p:sp>
          <p:nvSpPr>
            <p:cNvPr id="7" name="직사각형 6"/>
            <p:cNvSpPr/>
            <p:nvPr/>
          </p:nvSpPr>
          <p:spPr>
            <a:xfrm>
              <a:off x="467544" y="764704"/>
              <a:ext cx="8496944" cy="1615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(2)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반가산기</a:t>
              </a: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(Half Adder)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</a:t>
              </a:r>
              <a:r>
                <a:rPr lang="en-US" altLang="ko-KR" dirty="0" smtClean="0"/>
                <a:t>• </a:t>
              </a:r>
              <a:r>
                <a:rPr lang="ko-KR" altLang="en-US" dirty="0" smtClean="0"/>
                <a:t>컴퓨터의 기본 연산 </a:t>
              </a:r>
              <a:r>
                <a:rPr lang="en-US" altLang="ko-KR" dirty="0" smtClean="0"/>
                <a:t>: 2</a:t>
              </a:r>
              <a:r>
                <a:rPr lang="ko-KR" altLang="en-US" dirty="0" smtClean="0"/>
                <a:t>개의 </a:t>
              </a:r>
              <a:r>
                <a:rPr lang="en-US" altLang="ko-KR" dirty="0" smtClean="0"/>
                <a:t>2</a:t>
              </a:r>
              <a:r>
                <a:rPr lang="ko-KR" altLang="en-US" dirty="0" smtClean="0"/>
                <a:t>진수 더하기 → 조합 논리회로 → 반가산기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    </a:t>
              </a:r>
              <a:r>
                <a:rPr lang="en-US" altLang="ko-KR" dirty="0" smtClean="0"/>
                <a:t>• </a:t>
              </a:r>
              <a:r>
                <a:rPr lang="ko-KR" altLang="en-US" dirty="0" smtClean="0"/>
                <a:t>반가산기 </a:t>
              </a:r>
              <a:r>
                <a:rPr lang="ko-KR" altLang="en-US" dirty="0" err="1" smtClean="0"/>
                <a:t>진리표</a:t>
              </a:r>
              <a:r>
                <a:rPr lang="ko-KR" altLang="en-US" dirty="0" smtClean="0"/>
                <a:t> 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r>
                <a:rPr lang="en-US" altLang="ko-KR" dirty="0" smtClean="0"/>
                <a:t>                               </a:t>
              </a:r>
              <a:r>
                <a:rPr lang="ko-KR" altLang="en-US" dirty="0" smtClean="0"/>
                <a:t>                               </a:t>
              </a:r>
              <a:r>
                <a:rPr lang="en-US" altLang="ko-KR" dirty="0" smtClean="0"/>
                <a:t>• </a:t>
              </a:r>
              <a:r>
                <a:rPr lang="ko-KR" altLang="en-US" dirty="0" smtClean="0"/>
                <a:t>반가산기의 논리회로</a:t>
              </a:r>
              <a:endParaRPr lang="ko-KR" altLang="en-US" dirty="0"/>
            </a:p>
          </p:txBody>
        </p:sp>
        <p:pic>
          <p:nvPicPr>
            <p:cNvPr id="38915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19672" y="2132856"/>
              <a:ext cx="3667488" cy="2952328"/>
            </a:xfrm>
            <a:prstGeom prst="rect">
              <a:avLst/>
            </a:prstGeom>
            <a:noFill/>
          </p:spPr>
        </p:pic>
      </p:grpSp>
      <p:pic>
        <p:nvPicPr>
          <p:cNvPr id="3891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36096" y="2420888"/>
            <a:ext cx="3361787" cy="1800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95536" y="764704"/>
            <a:ext cx="8278520" cy="5040560"/>
            <a:chOff x="395536" y="764704"/>
            <a:chExt cx="8278520" cy="5040560"/>
          </a:xfrm>
        </p:grpSpPr>
        <p:grpSp>
          <p:nvGrpSpPr>
            <p:cNvPr id="10" name="그룹 9"/>
            <p:cNvGrpSpPr/>
            <p:nvPr/>
          </p:nvGrpSpPr>
          <p:grpSpPr>
            <a:xfrm>
              <a:off x="395536" y="764704"/>
              <a:ext cx="8064896" cy="3881611"/>
              <a:chOff x="395536" y="764704"/>
              <a:chExt cx="8064896" cy="3881611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395536" y="764704"/>
                <a:ext cx="8064896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(3) </a:t>
                </a:r>
                <a:r>
                  <a:rPr lang="ko-KR" altLang="en-US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전가산기</a:t>
                </a:r>
                <a:r>
                  <a:rPr lang="en-US" altLang="ko-KR" dirty="0" smtClean="0">
                    <a:solidFill>
                      <a:srgbClr val="00B050"/>
                    </a:solidFill>
                    <a:latin typeface="휴먼엑스포" pitchFamily="18" charset="-127"/>
                    <a:ea typeface="휴먼엑스포" pitchFamily="18" charset="-127"/>
                  </a:rPr>
                  <a:t>(Full Adder)</a:t>
                </a:r>
                <a:endPara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dirty="0" smtClean="0"/>
                  <a:t>    </a:t>
                </a:r>
                <a:r>
                  <a:rPr lang="en-US" altLang="ko-KR" dirty="0" smtClean="0"/>
                  <a:t>•  </a:t>
                </a:r>
                <a:r>
                  <a:rPr lang="ko-KR" altLang="en-US" dirty="0" smtClean="0"/>
                  <a:t>전가산기 </a:t>
                </a:r>
                <a:r>
                  <a:rPr lang="en-US" altLang="ko-KR" dirty="0" smtClean="0"/>
                  <a:t>: </a:t>
                </a:r>
                <a:r>
                  <a:rPr lang="ko-KR" altLang="en-US" dirty="0" err="1" smtClean="0"/>
                  <a:t>올림수를</a:t>
                </a:r>
                <a:r>
                  <a:rPr lang="ko-KR" altLang="en-US" dirty="0" smtClean="0"/>
                  <a:t> 처리하는 가산기 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dirty="0" smtClean="0"/>
                  <a:t>    </a:t>
                </a:r>
                <a:r>
                  <a:rPr lang="en-US" altLang="ko-KR" dirty="0" smtClean="0"/>
                  <a:t>•  </a:t>
                </a:r>
                <a:r>
                  <a:rPr lang="ko-KR" altLang="en-US" dirty="0" smtClean="0"/>
                  <a:t>전가산기 </a:t>
                </a:r>
                <a:r>
                  <a:rPr lang="ko-KR" altLang="en-US" dirty="0" err="1" smtClean="0"/>
                  <a:t>진리표</a:t>
                </a:r>
                <a:r>
                  <a:rPr lang="ko-KR" altLang="en-US" dirty="0" smtClean="0"/>
                  <a:t> </a:t>
                </a:r>
                <a:endParaRPr lang="ko-KR" altLang="en-US" dirty="0"/>
              </a:p>
            </p:txBody>
          </p:sp>
          <p:pic>
            <p:nvPicPr>
              <p:cNvPr id="39939" name="Picture 3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1187624" y="1988840"/>
                <a:ext cx="2790825" cy="2657475"/>
              </a:xfrm>
              <a:prstGeom prst="rect">
                <a:avLst/>
              </a:prstGeom>
              <a:noFill/>
            </p:spPr>
          </p:pic>
          <p:pic>
            <p:nvPicPr>
              <p:cNvPr id="39941" name="Picture 5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4499992" y="1916832"/>
                <a:ext cx="3528392" cy="1379360"/>
              </a:xfrm>
              <a:prstGeom prst="rect">
                <a:avLst/>
              </a:prstGeom>
              <a:noFill/>
            </p:spPr>
          </p:pic>
        </p:grpSp>
        <p:pic>
          <p:nvPicPr>
            <p:cNvPr id="39943" name="Picture 7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427984" y="3717032"/>
              <a:ext cx="4246072" cy="2088232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827584" y="1052736"/>
            <a:ext cx="7704856" cy="4008641"/>
            <a:chOff x="899592" y="1196752"/>
            <a:chExt cx="7704856" cy="4008641"/>
          </a:xfrm>
        </p:grpSpPr>
        <p:sp>
          <p:nvSpPr>
            <p:cNvPr id="7" name="직사각형 6"/>
            <p:cNvSpPr/>
            <p:nvPr/>
          </p:nvSpPr>
          <p:spPr>
            <a:xfrm>
              <a:off x="899592" y="1196752"/>
              <a:ext cx="41504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/>
                <a:t>•  </a:t>
              </a:r>
              <a:r>
                <a:rPr lang="ko-KR" altLang="en-US" dirty="0" smtClean="0"/>
                <a:t>전가산기 </a:t>
              </a:r>
              <a:r>
                <a:rPr lang="en-US" altLang="ko-KR" dirty="0" smtClean="0"/>
                <a:t>4</a:t>
              </a:r>
              <a:r>
                <a:rPr lang="ko-KR" altLang="en-US" dirty="0" smtClean="0"/>
                <a:t>개를 이용한 </a:t>
              </a:r>
              <a:r>
                <a:rPr lang="en-US" altLang="ko-KR" dirty="0" smtClean="0"/>
                <a:t>4bit </a:t>
              </a:r>
              <a:r>
                <a:rPr lang="ko-KR" altLang="en-US" dirty="0" smtClean="0"/>
                <a:t>가산기 </a:t>
              </a:r>
              <a:endParaRPr lang="ko-KR" altLang="en-US" dirty="0"/>
            </a:p>
          </p:txBody>
        </p:sp>
        <p:pic>
          <p:nvPicPr>
            <p:cNvPr id="40963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115616" y="1628800"/>
              <a:ext cx="7162446" cy="2016224"/>
            </a:xfrm>
            <a:prstGeom prst="rect">
              <a:avLst/>
            </a:prstGeom>
            <a:noFill/>
          </p:spPr>
        </p:pic>
        <p:sp>
          <p:nvSpPr>
            <p:cNvPr id="9" name="직사각형 8"/>
            <p:cNvSpPr/>
            <p:nvPr/>
          </p:nvSpPr>
          <p:spPr>
            <a:xfrm>
              <a:off x="1403648" y="4005064"/>
              <a:ext cx="72008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/>
                <a:t>4bit </a:t>
              </a:r>
              <a:r>
                <a:rPr lang="ko-KR" altLang="en-US" dirty="0" smtClean="0"/>
                <a:t>가산기는 </a:t>
              </a:r>
              <a:r>
                <a:rPr lang="en-US" altLang="ko-KR" dirty="0" smtClean="0"/>
                <a:t>4bit 2</a:t>
              </a:r>
              <a:r>
                <a:rPr lang="ko-KR" altLang="en-US" dirty="0" smtClean="0"/>
                <a:t>진수 </a:t>
              </a:r>
              <a:r>
                <a:rPr lang="en-US" altLang="ko-KR" dirty="0" smtClean="0"/>
                <a:t>(A</a:t>
              </a:r>
              <a:r>
                <a:rPr lang="en-US" altLang="ko-KR" baseline="-25000" dirty="0" smtClean="0"/>
                <a:t>3</a:t>
              </a:r>
              <a:r>
                <a:rPr lang="en-US" altLang="ko-KR" dirty="0" smtClean="0"/>
                <a:t>A</a:t>
              </a:r>
              <a:r>
                <a:rPr lang="en-US" altLang="ko-KR" baseline="-25000" dirty="0" smtClean="0"/>
                <a:t>2</a:t>
              </a:r>
              <a:r>
                <a:rPr lang="en-US" altLang="ko-KR" dirty="0" smtClean="0"/>
                <a:t>A</a:t>
              </a:r>
              <a:r>
                <a:rPr lang="en-US" altLang="ko-KR" baseline="-25000" dirty="0" smtClean="0"/>
                <a:t>1</a:t>
              </a:r>
              <a:r>
                <a:rPr lang="en-US" altLang="ko-KR" dirty="0" smtClean="0"/>
                <a:t>A</a:t>
              </a:r>
              <a:r>
                <a:rPr lang="en-US" altLang="ko-KR" baseline="-25000" dirty="0" smtClean="0"/>
                <a:t>0</a:t>
              </a:r>
              <a:r>
                <a:rPr lang="en-US" altLang="ko-KR" dirty="0" smtClean="0"/>
                <a:t>)</a:t>
              </a:r>
              <a:r>
                <a:rPr lang="en-US" altLang="ko-KR" baseline="-25000" dirty="0" smtClean="0"/>
                <a:t>2</a:t>
              </a:r>
              <a:r>
                <a:rPr lang="ko-KR" altLang="en-US" dirty="0" smtClean="0"/>
                <a:t>와 </a:t>
              </a:r>
              <a:r>
                <a:rPr lang="en-US" altLang="ko-KR" dirty="0" smtClean="0"/>
                <a:t>(B</a:t>
              </a:r>
              <a:r>
                <a:rPr lang="en-US" altLang="ko-KR" baseline="-25000" dirty="0" smtClean="0"/>
                <a:t>3</a:t>
              </a:r>
              <a:r>
                <a:rPr lang="en-US" altLang="ko-KR" dirty="0" smtClean="0"/>
                <a:t>B</a:t>
              </a:r>
              <a:r>
                <a:rPr lang="en-US" altLang="ko-KR" baseline="-25000" dirty="0" smtClean="0"/>
                <a:t>2</a:t>
              </a:r>
              <a:r>
                <a:rPr lang="en-US" altLang="ko-KR" dirty="0" smtClean="0"/>
                <a:t>B</a:t>
              </a:r>
              <a:r>
                <a:rPr lang="en-US" altLang="ko-KR" baseline="-25000" dirty="0" smtClean="0"/>
                <a:t>1</a:t>
              </a:r>
              <a:r>
                <a:rPr lang="en-US" altLang="ko-KR" dirty="0" smtClean="0"/>
                <a:t>B</a:t>
              </a:r>
              <a:r>
                <a:rPr lang="en-US" altLang="ko-KR" baseline="-25000" dirty="0" smtClean="0"/>
                <a:t>0</a:t>
              </a:r>
              <a:r>
                <a:rPr lang="en-US" altLang="ko-KR" dirty="0" smtClean="0"/>
                <a:t>)</a:t>
              </a:r>
              <a:r>
                <a:rPr lang="en-US" altLang="ko-KR" baseline="-25000" dirty="0" smtClean="0"/>
                <a:t>2</a:t>
              </a:r>
              <a:r>
                <a:rPr lang="ko-KR" altLang="en-US" dirty="0" smtClean="0"/>
                <a:t>를 덧셈하여</a:t>
              </a:r>
              <a:endParaRPr lang="en-US" altLang="ko-KR" dirty="0" smtClean="0"/>
            </a:p>
            <a:p>
              <a:r>
                <a:rPr lang="ko-KR" altLang="en-US" dirty="0" smtClean="0"/>
                <a:t>그 합으로 </a:t>
              </a:r>
              <a:r>
                <a:rPr lang="en-US" altLang="ko-KR" dirty="0" smtClean="0"/>
                <a:t>2</a:t>
              </a:r>
              <a:r>
                <a:rPr lang="ko-KR" altLang="en-US" dirty="0" smtClean="0"/>
                <a:t>진수의 </a:t>
              </a:r>
              <a:r>
                <a:rPr lang="en-US" altLang="ko-KR" dirty="0" smtClean="0"/>
                <a:t>S</a:t>
              </a:r>
              <a:r>
                <a:rPr lang="en-US" altLang="ko-KR" baseline="-25000" dirty="0" smtClean="0"/>
                <a:t>3</a:t>
              </a:r>
              <a:r>
                <a:rPr lang="en-US" altLang="ko-KR" dirty="0" smtClean="0"/>
                <a:t>S</a:t>
              </a:r>
              <a:r>
                <a:rPr lang="en-US" altLang="ko-KR" baseline="-25000" dirty="0" smtClean="0"/>
                <a:t>2</a:t>
              </a:r>
              <a:r>
                <a:rPr lang="en-US" altLang="ko-KR" dirty="0" smtClean="0"/>
                <a:t>S</a:t>
              </a:r>
              <a:r>
                <a:rPr lang="en-US" altLang="ko-KR" baseline="-25000" dirty="0" smtClean="0"/>
                <a:t>1</a:t>
              </a:r>
              <a:r>
                <a:rPr lang="en-US" altLang="ko-KR" dirty="0" smtClean="0"/>
                <a:t>S</a:t>
              </a:r>
              <a:r>
                <a:rPr lang="en-US" altLang="ko-KR" baseline="-25000" dirty="0" smtClean="0"/>
                <a:t>0</a:t>
              </a:r>
              <a:r>
                <a:rPr lang="ko-KR" altLang="en-US" dirty="0" smtClean="0"/>
                <a:t>와 올림수 </a:t>
              </a:r>
              <a:r>
                <a:rPr lang="en-US" altLang="ko-KR" dirty="0" smtClean="0"/>
                <a:t>C</a:t>
              </a:r>
              <a:r>
                <a:rPr lang="en-US" altLang="ko-KR" baseline="-25000" dirty="0" smtClean="0"/>
                <a:t>4</a:t>
              </a:r>
              <a:r>
                <a:rPr lang="ko-KR" altLang="en-US" dirty="0" smtClean="0"/>
                <a:t>를 출력한다</a:t>
              </a:r>
              <a:r>
                <a:rPr lang="en-US" altLang="ko-KR" dirty="0" smtClean="0"/>
                <a:t>.</a:t>
              </a:r>
              <a:r>
                <a:rPr lang="ko-KR" altLang="en-US" dirty="0" smtClean="0"/>
                <a:t> </a:t>
              </a:r>
              <a:endParaRPr lang="en-US" altLang="ko-KR" dirty="0" smtClean="0"/>
            </a:p>
            <a:p>
              <a:endParaRPr lang="en-US" altLang="ko-KR" dirty="0" smtClean="0"/>
            </a:p>
            <a:p>
              <a:r>
                <a:rPr lang="ko-KR" altLang="en-US" dirty="0" smtClean="0"/>
                <a:t>    예</a:t>
              </a:r>
              <a:r>
                <a:rPr lang="en-US" altLang="ko-KR" dirty="0" smtClean="0"/>
                <a:t>) A = 1101, B = 0111 → S = 0100 &amp; C</a:t>
              </a:r>
              <a:r>
                <a:rPr lang="en-US" altLang="ko-KR" baseline="-25000" dirty="0" smtClean="0"/>
                <a:t>4</a:t>
              </a:r>
              <a:r>
                <a:rPr lang="en-US" altLang="ko-KR" dirty="0" smtClean="0"/>
                <a:t> = 1</a:t>
              </a:r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11560" y="836712"/>
            <a:ext cx="8072494" cy="4468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</a:pPr>
            <a:r>
              <a:rPr lang="ko-KR" altLang="en-US" sz="2800" dirty="0" smtClean="0">
                <a:solidFill>
                  <a:srgbClr val="002060"/>
                </a:solidFill>
                <a:latin typeface="휴먼엑스포" pitchFamily="18" charset="-127"/>
                <a:ea typeface="휴먼엑스포" pitchFamily="18" charset="-127"/>
              </a:rPr>
              <a:t>제 </a:t>
            </a:r>
            <a:r>
              <a:rPr lang="en-US" altLang="ko-KR" sz="2800" dirty="0" smtClean="0">
                <a:solidFill>
                  <a:srgbClr val="002060"/>
                </a:solidFill>
                <a:latin typeface="휴먼엑스포" pitchFamily="18" charset="-127"/>
                <a:ea typeface="휴먼엑스포" pitchFamily="18" charset="-127"/>
              </a:rPr>
              <a:t>3 </a:t>
            </a:r>
            <a:r>
              <a:rPr lang="ko-KR" altLang="en-US" sz="2800" dirty="0" smtClean="0">
                <a:solidFill>
                  <a:srgbClr val="002060"/>
                </a:solidFill>
                <a:latin typeface="휴먼엑스포" pitchFamily="18" charset="-127"/>
                <a:ea typeface="휴먼엑스포" pitchFamily="18" charset="-127"/>
              </a:rPr>
              <a:t>장 </a:t>
            </a:r>
            <a:r>
              <a:rPr lang="en-US" sz="2800" dirty="0" smtClean="0">
                <a:solidFill>
                  <a:srgbClr val="002060"/>
                </a:solidFill>
                <a:latin typeface="휴먼엑스포" pitchFamily="18" charset="-127"/>
                <a:ea typeface="휴먼엑스포" pitchFamily="18" charset="-127"/>
              </a:rPr>
              <a:t>System programming &amp; OS</a:t>
            </a:r>
          </a:p>
          <a:p>
            <a:pPr algn="just">
              <a:lnSpc>
                <a:spcPct val="150000"/>
              </a:lnSpc>
            </a:pPr>
            <a:endParaRPr lang="en-US" dirty="0" smtClean="0">
              <a:solidFill>
                <a:srgbClr val="000000"/>
              </a:solidFill>
              <a:latin typeface="한양신명조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l"/>
            </a:pPr>
            <a:r>
              <a:rPr lang="en-US" dirty="0">
                <a:solidFill>
                  <a:srgbClr val="000000"/>
                </a:solidFill>
                <a:latin typeface="한양신명조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한양신명조"/>
              </a:rPr>
              <a:t> 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컴퓨터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=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Hardware + Software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l"/>
            </a:pPr>
            <a:r>
              <a:rPr lang="en-US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  </a:t>
            </a:r>
            <a:r>
              <a:rPr lang="en-US" b="1" dirty="0" smtClean="0">
                <a:solidFill>
                  <a:srgbClr val="C00000"/>
                </a:solidFill>
                <a:latin typeface="+mn-ea"/>
              </a:rPr>
              <a:t>Program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 : System programs + Application programs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l"/>
            </a:pPr>
            <a:r>
              <a:rPr lang="en-US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  </a:t>
            </a:r>
            <a:r>
              <a:rPr lang="en-US" b="1" dirty="0" smtClean="0">
                <a:solidFill>
                  <a:srgbClr val="C00000"/>
                </a:solidFill>
                <a:latin typeface="+mn-ea"/>
              </a:rPr>
              <a:t>System program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컴퓨터 시스템의 자원들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CPU, memory, I/O device,</a:t>
            </a:r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    file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등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)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을 효율적으로 관리해 주는 프로그램</a:t>
            </a:r>
          </a:p>
          <a:p>
            <a:pPr algn="just">
              <a:lnSpc>
                <a:spcPct val="200000"/>
              </a:lnSpc>
            </a:pP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    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[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예</a:t>
            </a:r>
            <a:r>
              <a:rPr lang="en-US" altLang="ko-KR" dirty="0">
                <a:solidFill>
                  <a:srgbClr val="000000"/>
                </a:solidFill>
                <a:latin typeface="+mn-ea"/>
              </a:rPr>
              <a:t>]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assembler, compiler, loader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등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l"/>
            </a:pPr>
            <a:r>
              <a:rPr lang="en-US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운영체제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</a:t>
            </a:r>
            <a:r>
              <a:rPr lang="en-US" b="1" dirty="0" smtClean="0">
                <a:solidFill>
                  <a:srgbClr val="C00000"/>
                </a:solidFill>
                <a:latin typeface="+mn-ea"/>
              </a:rPr>
              <a:t>Operating systems</a:t>
            </a:r>
            <a:r>
              <a:rPr lang="en-US" dirty="0" smtClean="0">
                <a:solidFill>
                  <a:srgbClr val="000000"/>
                </a:solidFill>
                <a:latin typeface="+mn-ea"/>
              </a:rPr>
              <a:t>) :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컴퓨터를 작동시키는 소프트웨어 집합</a:t>
            </a:r>
            <a:endParaRPr lang="ko-KR" altLang="en-US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8654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500034" y="857232"/>
            <a:ext cx="8501122" cy="5219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000" dirty="0" smtClean="0">
                <a:solidFill>
                  <a:srgbClr val="000099"/>
                </a:solidFill>
                <a:latin typeface="휴먼엑스포" pitchFamily="18" charset="-127"/>
                <a:ea typeface="휴먼엑스포" pitchFamily="18" charset="-127"/>
              </a:rPr>
              <a:t>3.1 </a:t>
            </a:r>
            <a:r>
              <a:rPr lang="ko-KR" altLang="en-US" sz="2000" dirty="0" smtClean="0">
                <a:solidFill>
                  <a:srgbClr val="000099"/>
                </a:solidFill>
                <a:latin typeface="휴먼엑스포" pitchFamily="18" charset="-127"/>
                <a:ea typeface="휴먼엑스포" pitchFamily="18" charset="-127"/>
              </a:rPr>
              <a:t>기계어 명령 형식</a:t>
            </a:r>
          </a:p>
          <a:p>
            <a:pPr algn="just"/>
            <a:endParaRPr lang="en-US" altLang="ko-KR" dirty="0" smtClean="0">
              <a:solidFill>
                <a:srgbClr val="000000"/>
              </a:solidFill>
              <a:latin typeface="한양신명조"/>
            </a:endParaRPr>
          </a:p>
          <a:p>
            <a:pPr algn="just"/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        ▶ 컴퓨터 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기계어 명령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(machine instruction)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에 의하여 동작</a:t>
            </a:r>
          </a:p>
          <a:p>
            <a:pPr algn="just"/>
            <a:endParaRPr lang="en-US" altLang="ko-KR" dirty="0" smtClean="0">
              <a:solidFill>
                <a:srgbClr val="000000"/>
              </a:solidFill>
              <a:latin typeface="한양신명조"/>
            </a:endParaRPr>
          </a:p>
          <a:p>
            <a:pPr algn="just"/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(1)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기계 명령어의 형태와 종류</a:t>
            </a: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        ▶ </a:t>
            </a:r>
            <a:r>
              <a:rPr lang="ko-KR" altLang="en-US" b="1" dirty="0" smtClean="0">
                <a:solidFill>
                  <a:srgbClr val="7030A0"/>
                </a:solidFill>
                <a:latin typeface="한양신명조"/>
              </a:rPr>
              <a:t>기계 명령어 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기계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(computer)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마다 상이 </a:t>
            </a:r>
            <a:endParaRPr lang="en-US" altLang="ko-KR" dirty="0" smtClean="0">
              <a:solidFill>
                <a:srgbClr val="000000"/>
              </a:solidFill>
              <a:latin typeface="한양신명조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한양신명조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                 - PC, Workstation, mainframe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등</a:t>
            </a:r>
          </a:p>
          <a:p>
            <a:pPr algn="just"/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        ▶ </a:t>
            </a:r>
            <a:r>
              <a:rPr lang="ko-KR" altLang="en-US" b="1" dirty="0" smtClean="0">
                <a:solidFill>
                  <a:srgbClr val="7030A0"/>
                </a:solidFill>
                <a:latin typeface="한양신명조"/>
              </a:rPr>
              <a:t>기계 명령어의 일반적인 형태</a:t>
            </a:r>
            <a:endParaRPr lang="en-US" altLang="ko-KR" b="1" dirty="0" smtClean="0">
              <a:solidFill>
                <a:srgbClr val="7030A0"/>
              </a:solidFill>
              <a:latin typeface="한양신명조"/>
            </a:endParaRPr>
          </a:p>
          <a:p>
            <a:pPr algn="just"/>
            <a:endParaRPr lang="en-US" altLang="ko-KR" dirty="0">
              <a:solidFill>
                <a:srgbClr val="000000"/>
              </a:solidFill>
              <a:latin typeface="한양신명조"/>
            </a:endParaRPr>
          </a:p>
          <a:p>
            <a:pPr algn="just"/>
            <a:endParaRPr lang="en-US" altLang="ko-KR" dirty="0" smtClean="0">
              <a:solidFill>
                <a:srgbClr val="000000"/>
              </a:solidFill>
              <a:latin typeface="한양신명조"/>
            </a:endParaRPr>
          </a:p>
          <a:p>
            <a:pPr algn="just"/>
            <a:endParaRPr lang="en-US" altLang="ko-KR" dirty="0">
              <a:solidFill>
                <a:srgbClr val="000000"/>
              </a:solidFill>
              <a:latin typeface="한양신명조"/>
            </a:endParaRPr>
          </a:p>
          <a:p>
            <a:pPr algn="just"/>
            <a:endParaRPr lang="en-US" altLang="ko-KR" dirty="0" smtClean="0">
              <a:solidFill>
                <a:srgbClr val="000000"/>
              </a:solidFill>
              <a:latin typeface="한양신명조"/>
            </a:endParaRPr>
          </a:p>
          <a:p>
            <a:pPr algn="just">
              <a:lnSpc>
                <a:spcPct val="18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b="1" dirty="0" smtClean="0">
                <a:solidFill>
                  <a:srgbClr val="C00000"/>
                </a:solidFill>
                <a:latin typeface="한양신명조"/>
              </a:rPr>
              <a:t>1) Operation code 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동작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신호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(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명령 코드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)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를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나타내며 사칙연산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,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논리연산 등</a:t>
            </a:r>
            <a:endParaRPr lang="ko-KR" altLang="en-US" sz="1400" dirty="0" smtClean="0">
              <a:solidFill>
                <a:srgbClr val="000000"/>
              </a:solidFill>
              <a:latin typeface="한양신명조"/>
            </a:endParaRPr>
          </a:p>
          <a:p>
            <a:pPr algn="just">
              <a:lnSpc>
                <a:spcPct val="18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b="1" dirty="0" smtClean="0">
                <a:solidFill>
                  <a:srgbClr val="C00000"/>
                </a:solidFill>
                <a:latin typeface="한양신명조"/>
              </a:rPr>
              <a:t>2) Operand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(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일명 </a:t>
            </a:r>
            <a:r>
              <a:rPr lang="ko-KR" altLang="en-US" dirty="0" err="1" smtClean="0">
                <a:solidFill>
                  <a:srgbClr val="000000"/>
                </a:solidFill>
                <a:latin typeface="한양신명조"/>
              </a:rPr>
              <a:t>주소부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) :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동작에 필요한 정보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(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레지스터 번호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,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주소 등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) </a:t>
            </a: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표현</a:t>
            </a:r>
            <a:endParaRPr lang="ko-KR" altLang="en-US" sz="1400" dirty="0" smtClean="0">
              <a:solidFill>
                <a:srgbClr val="000000"/>
              </a:solidFill>
              <a:latin typeface="한양신명조"/>
            </a:endParaRPr>
          </a:p>
          <a:p>
            <a:pPr algn="just">
              <a:lnSpc>
                <a:spcPct val="180000"/>
              </a:lnSpc>
            </a:pPr>
            <a:r>
              <a:rPr lang="ko-KR" altLang="en-US" dirty="0" smtClean="0">
                <a:solidFill>
                  <a:srgbClr val="000000"/>
                </a:solidFill>
                <a:latin typeface="한양신명조"/>
              </a:rPr>
              <a:t>        ▶ 명령어의 종류 </a:t>
            </a:r>
            <a:r>
              <a:rPr lang="en-US" altLang="ko-KR" dirty="0" smtClean="0">
                <a:solidFill>
                  <a:srgbClr val="000000"/>
                </a:solidFill>
                <a:latin typeface="한양신명조"/>
              </a:rPr>
              <a:t>: 1-address instruction, 2-address instruction</a:t>
            </a:r>
            <a:endParaRPr lang="ko-KR" altLang="en-US" dirty="0">
              <a:solidFill>
                <a:srgbClr val="000000"/>
              </a:solidFill>
              <a:latin typeface="한양신명조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1500166" y="3643314"/>
          <a:ext cx="5429288" cy="579120"/>
        </p:xfrm>
        <a:graphic>
          <a:graphicData uri="http://schemas.openxmlformats.org/drawingml/2006/table">
            <a:tbl>
              <a:tblPr/>
              <a:tblGrid>
                <a:gridCol w="2213336"/>
                <a:gridCol w="3215952"/>
              </a:tblGrid>
              <a:tr h="5000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한양신명조"/>
                        </a:rPr>
                        <a:t>Op code</a:t>
                      </a:r>
                    </a:p>
                  </a:txBody>
                  <a:tcPr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한양신명조"/>
                        </a:rPr>
                        <a:t>Operand</a:t>
                      </a:r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313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50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755576" y="980728"/>
            <a:ext cx="6120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647818" y="741265"/>
            <a:ext cx="7848364" cy="5352032"/>
            <a:chOff x="684076" y="980728"/>
            <a:chExt cx="7848364" cy="5478423"/>
          </a:xfrm>
        </p:grpSpPr>
        <p:sp>
          <p:nvSpPr>
            <p:cNvPr id="4" name="직사각형 3"/>
            <p:cNvSpPr/>
            <p:nvPr/>
          </p:nvSpPr>
          <p:spPr>
            <a:xfrm>
              <a:off x="684076" y="980728"/>
              <a:ext cx="7848364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- 1642 </a:t>
              </a:r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프랑스의 수학자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, </a:t>
              </a:r>
              <a:r>
                <a:rPr lang="ko-KR" altLang="en-US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철학자 </a:t>
              </a:r>
              <a:r>
                <a:rPr lang="en-US" altLang="ko-KR" dirty="0" err="1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Blaise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Pascal  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 smtClean="0"/>
                <a:t>    Machine </a:t>
              </a:r>
              <a:r>
                <a:rPr lang="en-US" altLang="ko-KR" dirty="0" err="1" smtClean="0"/>
                <a:t>Arithmetique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톱니 계산기</a:t>
              </a:r>
              <a:r>
                <a:rPr lang="en-US" altLang="ko-KR" dirty="0" smtClean="0"/>
                <a:t>) </a:t>
              </a:r>
              <a:r>
                <a:rPr lang="ko-KR" altLang="en-US" dirty="0" smtClean="0"/>
                <a:t>발명</a:t>
              </a:r>
              <a:endParaRPr lang="ko-KR" altLang="en-US" dirty="0"/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 세계 </a:t>
              </a:r>
              <a:r>
                <a:rPr lang="ko-KR" altLang="en-US" dirty="0"/>
                <a:t>최초의 계산기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 톱니</a:t>
              </a:r>
              <a:r>
                <a:rPr lang="en-US" altLang="ko-KR" dirty="0"/>
                <a:t>, </a:t>
              </a:r>
              <a:r>
                <a:rPr lang="ko-KR" altLang="en-US" dirty="0"/>
                <a:t>바퀴</a:t>
              </a:r>
              <a:r>
                <a:rPr lang="en-US" altLang="ko-KR" dirty="0"/>
                <a:t>, </a:t>
              </a:r>
              <a:r>
                <a:rPr lang="ko-KR" altLang="en-US" dirty="0"/>
                <a:t>축으로 구성되어 덧셈과 뺄셈 </a:t>
              </a:r>
              <a:r>
                <a:rPr lang="ko-KR" altLang="en-US" dirty="0" smtClean="0"/>
                <a:t>계산</a:t>
              </a: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 smtClean="0"/>
            </a:p>
            <a:p>
              <a:pPr>
                <a:lnSpc>
                  <a:spcPct val="150000"/>
                </a:lnSpc>
              </a:pPr>
              <a:endParaRPr lang="en-US" altLang="ko-KR" dirty="0"/>
            </a:p>
            <a:p>
              <a:pPr>
                <a:lnSpc>
                  <a:spcPct val="150000"/>
                </a:lnSpc>
              </a:pPr>
              <a:endParaRPr lang="en-US" altLang="ko-KR" dirty="0" smtClean="0"/>
            </a:p>
            <a:p>
              <a:pPr marL="342900" indent="-342900">
                <a:lnSpc>
                  <a:spcPct val="200000"/>
                </a:lnSpc>
                <a:buFontTx/>
                <a:buChar char="-"/>
              </a:pPr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1673</a:t>
              </a:r>
              <a:r>
                <a:rPr lang="ko-KR" altLang="en-US" sz="2000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독일 </a:t>
              </a:r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G. Leibnitz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    </a:t>
              </a:r>
              <a:r>
                <a:rPr lang="ko-KR" altLang="en-US" sz="2000" dirty="0" smtClean="0">
                  <a:latin typeface="Verdana" pitchFamily="34" charset="0"/>
                </a:rPr>
                <a:t>사칙연산</a:t>
              </a:r>
              <a:r>
                <a:rPr lang="en-US" altLang="ko-KR" sz="2000" dirty="0">
                  <a:latin typeface="Verdana" pitchFamily="34" charset="0"/>
                </a:rPr>
                <a:t>(+, -, *, </a:t>
              </a:r>
              <a:r>
                <a:rPr lang="en-US" altLang="ko-KR" sz="2000" dirty="0" smtClean="0">
                  <a:latin typeface="Verdana" pitchFamily="34" charset="0"/>
                </a:rPr>
                <a:t>/)</a:t>
              </a:r>
              <a:r>
                <a:rPr lang="ko-KR" altLang="en-US" sz="2000" dirty="0" smtClean="0">
                  <a:latin typeface="Verdana" pitchFamily="34" charset="0"/>
                </a:rPr>
                <a:t>이</a:t>
              </a:r>
              <a:r>
                <a:rPr lang="en-US" altLang="ko-KR" sz="2000" dirty="0" smtClean="0">
                  <a:latin typeface="Verdana" pitchFamily="34" charset="0"/>
                </a:rPr>
                <a:t> </a:t>
              </a:r>
              <a:r>
                <a:rPr lang="ko-KR" altLang="en-US" sz="2000" dirty="0">
                  <a:latin typeface="Verdana" pitchFamily="34" charset="0"/>
                </a:rPr>
                <a:t>가능한 계산기 </a:t>
              </a:r>
              <a:r>
                <a:rPr lang="ko-KR" altLang="en-US" sz="2000" dirty="0" smtClean="0">
                  <a:latin typeface="Verdana" pitchFamily="34" charset="0"/>
                </a:rPr>
                <a:t>발명</a:t>
              </a:r>
              <a:endParaRPr lang="en-US" altLang="ko-KR" sz="2000" dirty="0">
                <a:latin typeface="Verdana" pitchFamily="34" charset="0"/>
              </a:endParaRPr>
            </a:p>
          </p:txBody>
        </p:sp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5930" y="2924601"/>
              <a:ext cx="1908175" cy="15906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128" y="2729725"/>
              <a:ext cx="3243263" cy="22621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081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00034" y="928670"/>
            <a:ext cx="821537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(2)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명령어의 </a:t>
            </a:r>
            <a:r>
              <a:rPr lang="ko-KR" altLang="en-US" dirty="0" err="1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주소법</a:t>
            </a: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(addressing)</a:t>
            </a:r>
            <a:endParaRPr lang="ko-KR" altLang="en-US" dirty="0" smtClean="0">
              <a:solidFill>
                <a:srgbClr val="00B050"/>
              </a:solidFill>
              <a:latin typeface="휴먼엑스포" pitchFamily="18" charset="-127"/>
              <a:ea typeface="휴먼엑스포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000000"/>
                </a:solidFill>
              </a:rPr>
              <a:t>    ▶ </a:t>
            </a:r>
            <a:r>
              <a:rPr lang="en-US" altLang="ko-KR" b="1" dirty="0" smtClean="0">
                <a:solidFill>
                  <a:srgbClr val="C00000"/>
                </a:solidFill>
              </a:rPr>
              <a:t>Addressing</a:t>
            </a:r>
            <a:r>
              <a:rPr lang="en-US" altLang="ko-KR" dirty="0" smtClean="0">
                <a:solidFill>
                  <a:srgbClr val="000000"/>
                </a:solidFill>
              </a:rPr>
              <a:t> : </a:t>
            </a:r>
            <a:r>
              <a:rPr lang="ko-KR" altLang="en-US" dirty="0" smtClean="0">
                <a:solidFill>
                  <a:srgbClr val="000000"/>
                </a:solidFill>
              </a:rPr>
              <a:t>명령어의 </a:t>
            </a:r>
            <a:r>
              <a:rPr lang="en-US" altLang="ko-KR" dirty="0" smtClean="0">
                <a:solidFill>
                  <a:srgbClr val="000000"/>
                </a:solidFill>
              </a:rPr>
              <a:t>operand </a:t>
            </a:r>
            <a:r>
              <a:rPr lang="ko-KR" altLang="en-US" dirty="0" smtClean="0">
                <a:solidFill>
                  <a:srgbClr val="000000"/>
                </a:solidFill>
              </a:rPr>
              <a:t>부분에서 주기억장치</a:t>
            </a:r>
            <a:r>
              <a:rPr lang="en-US" altLang="ko-KR" dirty="0" smtClean="0">
                <a:solidFill>
                  <a:srgbClr val="000000"/>
                </a:solidFill>
              </a:rPr>
              <a:t>(main memory)</a:t>
            </a:r>
          </a:p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</a:rPr>
              <a:t>                         </a:t>
            </a:r>
            <a:r>
              <a:rPr lang="ko-KR" altLang="en-US" dirty="0" smtClean="0">
                <a:solidFill>
                  <a:srgbClr val="000000"/>
                </a:solidFill>
              </a:rPr>
              <a:t>의 주소를 표현하는 방법</a:t>
            </a:r>
          </a:p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000000"/>
                </a:solidFill>
              </a:rPr>
              <a:t>    ▶ 일반적인 </a:t>
            </a:r>
            <a:r>
              <a:rPr lang="en-US" altLang="ko-KR" b="1" dirty="0" smtClean="0">
                <a:solidFill>
                  <a:srgbClr val="C00000"/>
                </a:solidFill>
              </a:rPr>
              <a:t>1-address </a:t>
            </a:r>
            <a:r>
              <a:rPr lang="ko-KR" altLang="en-US" b="1" dirty="0" smtClean="0">
                <a:solidFill>
                  <a:srgbClr val="C00000"/>
                </a:solidFill>
              </a:rPr>
              <a:t>형 명령어</a:t>
            </a:r>
            <a:endParaRPr lang="en-US" altLang="ko-KR" b="1" dirty="0" smtClean="0">
              <a:solidFill>
                <a:srgbClr val="C00000"/>
              </a:solidFill>
            </a:endParaRPr>
          </a:p>
          <a:p>
            <a:pPr algn="just">
              <a:lnSpc>
                <a:spcPct val="150000"/>
              </a:lnSpc>
            </a:pPr>
            <a:endParaRPr lang="en-US" altLang="ko-KR" dirty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endParaRPr lang="en-US" altLang="ko-KR" dirty="0" smtClean="0">
              <a:solidFill>
                <a:srgbClr val="000000"/>
              </a:solidFill>
            </a:endParaRPr>
          </a:p>
          <a:p>
            <a:pPr algn="just"/>
            <a:r>
              <a:rPr lang="ko-KR" altLang="en-US" dirty="0" smtClean="0">
                <a:solidFill>
                  <a:srgbClr val="000000"/>
                </a:solidFill>
              </a:rPr>
              <a:t>             여기서 </a:t>
            </a:r>
            <a:r>
              <a:rPr lang="ko-KR" altLang="en-US" u="sng" dirty="0" smtClean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rPr>
              <a:t>구분</a:t>
            </a:r>
            <a:r>
              <a:rPr lang="ko-KR" altLang="en-US" dirty="0" smtClean="0">
                <a:solidFill>
                  <a:srgbClr val="000000"/>
                </a:solidFill>
              </a:rPr>
              <a:t> 항은 </a:t>
            </a:r>
            <a:r>
              <a:rPr lang="ko-KR" altLang="en-US" dirty="0" err="1" smtClean="0">
                <a:solidFill>
                  <a:srgbClr val="000000"/>
                </a:solidFill>
              </a:rPr>
              <a:t>주소법</a:t>
            </a:r>
            <a:r>
              <a:rPr lang="en-US" altLang="ko-KR" dirty="0" smtClean="0">
                <a:solidFill>
                  <a:srgbClr val="000000"/>
                </a:solidFill>
              </a:rPr>
              <a:t>(</a:t>
            </a:r>
            <a:r>
              <a:rPr lang="en-US" dirty="0" smtClean="0">
                <a:solidFill>
                  <a:srgbClr val="000000"/>
                </a:solidFill>
              </a:rPr>
              <a:t>addressing)</a:t>
            </a:r>
            <a:r>
              <a:rPr lang="ko-KR" altLang="en-US" dirty="0" smtClean="0">
                <a:solidFill>
                  <a:srgbClr val="000000"/>
                </a:solidFill>
              </a:rPr>
              <a:t>의 종류를 기술</a:t>
            </a:r>
          </a:p>
          <a:p>
            <a:pPr algn="just"/>
            <a:endParaRPr lang="en-US" altLang="ko-KR" dirty="0" smtClean="0">
              <a:solidFill>
                <a:srgbClr val="000000"/>
              </a:solidFill>
            </a:endParaRPr>
          </a:p>
          <a:p>
            <a:pPr algn="just"/>
            <a:r>
              <a:rPr lang="en-US" altLang="ko-KR" dirty="0">
                <a:solidFill>
                  <a:srgbClr val="000000"/>
                </a:solidFill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</a:rPr>
              <a:t>   </a:t>
            </a:r>
            <a:r>
              <a:rPr lang="ko-KR" altLang="en-US" dirty="0" smtClean="0">
                <a:solidFill>
                  <a:srgbClr val="000000"/>
                </a:solidFill>
              </a:rPr>
              <a:t>▶ </a:t>
            </a:r>
            <a:r>
              <a:rPr lang="en-US" b="1" dirty="0" smtClean="0">
                <a:solidFill>
                  <a:srgbClr val="C00000"/>
                </a:solidFill>
              </a:rPr>
              <a:t>Address</a:t>
            </a:r>
            <a:r>
              <a:rPr lang="en-US" dirty="0" smtClean="0">
                <a:solidFill>
                  <a:srgbClr val="000000"/>
                </a:solidFill>
              </a:rPr>
              <a:t> : </a:t>
            </a:r>
            <a:r>
              <a:rPr lang="ko-KR" altLang="en-US" dirty="0" smtClean="0">
                <a:solidFill>
                  <a:srgbClr val="000000"/>
                </a:solidFill>
              </a:rPr>
              <a:t>주기억장치의 위치를 표현</a:t>
            </a:r>
          </a:p>
          <a:p>
            <a:pPr algn="just"/>
            <a:r>
              <a:rPr lang="ko-KR" altLang="en-US" dirty="0" smtClean="0">
                <a:solidFill>
                  <a:srgbClr val="000000"/>
                </a:solidFill>
              </a:rPr>
              <a:t>             예</a:t>
            </a:r>
            <a:r>
              <a:rPr lang="en-US" altLang="ko-KR" dirty="0" smtClean="0">
                <a:solidFill>
                  <a:srgbClr val="000000"/>
                </a:solidFill>
              </a:rPr>
              <a:t>) 1</a:t>
            </a:r>
            <a:r>
              <a:rPr lang="en-US" dirty="0" smtClean="0">
                <a:solidFill>
                  <a:srgbClr val="000000"/>
                </a:solidFill>
              </a:rPr>
              <a:t>MB Memory : 0</a:t>
            </a:r>
            <a:r>
              <a:rPr lang="ko-KR" altLang="en-US" dirty="0" smtClean="0">
                <a:solidFill>
                  <a:srgbClr val="000000"/>
                </a:solidFill>
              </a:rPr>
              <a:t>번지 </a:t>
            </a:r>
            <a:r>
              <a:rPr lang="en-US" altLang="ko-KR" dirty="0" smtClean="0">
                <a:solidFill>
                  <a:srgbClr val="000000"/>
                </a:solidFill>
              </a:rPr>
              <a:t>- </a:t>
            </a:r>
            <a:r>
              <a:rPr lang="ko-KR" altLang="en-US" dirty="0" smtClean="0">
                <a:solidFill>
                  <a:srgbClr val="000000"/>
                </a:solidFill>
              </a:rPr>
              <a:t>약 </a:t>
            </a:r>
            <a:r>
              <a:rPr lang="en-US" altLang="ko-KR" dirty="0" smtClean="0">
                <a:solidFill>
                  <a:srgbClr val="000000"/>
                </a:solidFill>
              </a:rPr>
              <a:t>100</a:t>
            </a:r>
            <a:r>
              <a:rPr lang="ko-KR" altLang="en-US" dirty="0" err="1" smtClean="0">
                <a:solidFill>
                  <a:srgbClr val="000000"/>
                </a:solidFill>
              </a:rPr>
              <a:t>만번지</a:t>
            </a:r>
            <a:r>
              <a:rPr lang="en-US" altLang="ko-KR" dirty="0" smtClean="0">
                <a:solidFill>
                  <a:srgbClr val="000000"/>
                </a:solidFill>
              </a:rPr>
              <a:t>(2</a:t>
            </a:r>
            <a:r>
              <a:rPr lang="en-US" altLang="ko-KR" baseline="30000" dirty="0" smtClean="0">
                <a:solidFill>
                  <a:srgbClr val="000000"/>
                </a:solidFill>
              </a:rPr>
              <a:t>20</a:t>
            </a:r>
            <a:r>
              <a:rPr lang="ko-KR" altLang="en-US" dirty="0" smtClean="0">
                <a:solidFill>
                  <a:srgbClr val="000000"/>
                </a:solidFill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</a:rPr>
              <a:t>= 1048576)</a:t>
            </a:r>
          </a:p>
          <a:p>
            <a:pPr algn="just"/>
            <a:endParaRPr lang="ko-KR" altLang="en-US" dirty="0" smtClean="0">
              <a:solidFill>
                <a:srgbClr val="000000"/>
              </a:solidFill>
            </a:endParaRPr>
          </a:p>
          <a:p>
            <a:pPr algn="just"/>
            <a:r>
              <a:rPr lang="ko-KR" altLang="en-US" dirty="0" smtClean="0">
                <a:solidFill>
                  <a:srgbClr val="000000"/>
                </a:solidFill>
              </a:rPr>
              <a:t>    ▶ </a:t>
            </a:r>
            <a:r>
              <a:rPr lang="en-US" b="1" dirty="0" smtClean="0">
                <a:solidFill>
                  <a:srgbClr val="C00000"/>
                </a:solidFill>
              </a:rPr>
              <a:t>Address</a:t>
            </a:r>
            <a:r>
              <a:rPr lang="ko-KR" altLang="en-US" b="1" dirty="0" smtClean="0">
                <a:solidFill>
                  <a:srgbClr val="C00000"/>
                </a:solidFill>
              </a:rPr>
              <a:t>를 나타내는 방법</a:t>
            </a:r>
          </a:p>
          <a:p>
            <a:pPr algn="just"/>
            <a:r>
              <a:rPr lang="en-US" altLang="ko-KR" dirty="0" smtClean="0">
                <a:solidFill>
                  <a:srgbClr val="000000"/>
                </a:solidFill>
              </a:rPr>
              <a:t>           1) </a:t>
            </a:r>
            <a:r>
              <a:rPr lang="en-US" dirty="0" smtClean="0">
                <a:solidFill>
                  <a:srgbClr val="000000"/>
                </a:solidFill>
              </a:rPr>
              <a:t>direct address</a:t>
            </a:r>
          </a:p>
          <a:p>
            <a:pPr algn="just"/>
            <a:r>
              <a:rPr lang="en-US" dirty="0" smtClean="0">
                <a:solidFill>
                  <a:srgbClr val="000000"/>
                </a:solidFill>
              </a:rPr>
              <a:t>           2) indirect address</a:t>
            </a:r>
          </a:p>
          <a:p>
            <a:pPr algn="just"/>
            <a:r>
              <a:rPr lang="en-US" dirty="0" smtClean="0">
                <a:solidFill>
                  <a:srgbClr val="000000"/>
                </a:solidFill>
              </a:rPr>
              <a:t>           3) index address</a:t>
            </a:r>
            <a:endParaRPr lang="ko-KR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1571604" y="2786058"/>
          <a:ext cx="5929355" cy="571504"/>
        </p:xfrm>
        <a:graphic>
          <a:graphicData uri="http://schemas.openxmlformats.org/drawingml/2006/table">
            <a:tbl>
              <a:tblPr/>
              <a:tblGrid>
                <a:gridCol w="1669635"/>
                <a:gridCol w="1093339"/>
                <a:gridCol w="3166381"/>
              </a:tblGrid>
              <a:tr h="5715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한양신명조"/>
                        </a:rPr>
                        <a:t>Op code</a:t>
                      </a:r>
                    </a:p>
                  </a:txBody>
                  <a:tcPr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solidFill>
                            <a:srgbClr val="000000"/>
                          </a:solidFill>
                          <a:latin typeface="한양신명조"/>
                        </a:rPr>
                        <a:t>구분</a:t>
                      </a:r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solidFill>
                            <a:srgbClr val="000000"/>
                          </a:solidFill>
                          <a:latin typeface="한양신명조"/>
                        </a:rPr>
                        <a:t>주 소</a:t>
                      </a:r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3928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00034" y="928670"/>
            <a:ext cx="8143932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(3) 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기계 명령어의 종류</a:t>
            </a: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1) </a:t>
            </a: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Load and Store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주기억장치에 들어 있는 자료를 연산하기 위해</a:t>
            </a:r>
            <a:endParaRPr lang="en-US" altLang="ko-KR" dirty="0" smtClean="0">
              <a:solidFill>
                <a:srgbClr val="000000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  CPU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의 누산기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(accumulator)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나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register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에 적재하는 명령이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Load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이고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,</a:t>
            </a:r>
          </a:p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 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반대가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Store</a:t>
            </a:r>
            <a:endParaRPr lang="ko-KR" altLang="en-US" dirty="0" smtClean="0">
              <a:solidFill>
                <a:srgbClr val="000000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2)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사칙 연산 명령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: add, subtract, multiply, divide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등</a:t>
            </a: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3)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논리 연산 명령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: compare, and, or, not, shift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등</a:t>
            </a: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4)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분기 명령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다른 주소로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transfer</a:t>
            </a:r>
            <a:endParaRPr lang="ko-KR" altLang="en-US" dirty="0" smtClean="0">
              <a:solidFill>
                <a:srgbClr val="000000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5)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기타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정지 명령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(halt, stop),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입출력 명령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(start I/O),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운영체제</a:t>
            </a:r>
            <a:endParaRPr lang="en-US" altLang="ko-KR" dirty="0" smtClean="0">
              <a:solidFill>
                <a:srgbClr val="000000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    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 호출</a:t>
            </a:r>
            <a:r>
              <a:rPr lang="en-US" altLang="ko-KR" dirty="0" smtClean="0">
                <a:solidFill>
                  <a:srgbClr val="000000"/>
                </a:solidFill>
                <a:latin typeface="+mn-ea"/>
              </a:rPr>
              <a:t>(supervisor call) </a:t>
            </a:r>
            <a:r>
              <a:rPr lang="ko-KR" altLang="en-US" dirty="0" smtClean="0">
                <a:solidFill>
                  <a:srgbClr val="000000"/>
                </a:solidFill>
                <a:latin typeface="+mn-ea"/>
              </a:rPr>
              <a:t>등</a:t>
            </a:r>
            <a:endParaRPr lang="ko-KR" altLang="en-US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47352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467544" y="836712"/>
            <a:ext cx="82809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(4)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기계어 프로그램의 예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▶ </a:t>
            </a:r>
            <a:r>
              <a:rPr lang="ko-KR" altLang="en-US" b="1" dirty="0">
                <a:solidFill>
                  <a:srgbClr val="C00000"/>
                </a:solidFill>
              </a:rPr>
              <a:t>가정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명령어 </a:t>
            </a:r>
            <a:r>
              <a:rPr lang="en-US" altLang="ko-KR" dirty="0"/>
              <a:t>2byte, </a:t>
            </a:r>
            <a:r>
              <a:rPr lang="ko-KR" altLang="en-US" dirty="0"/>
              <a:t>정수 </a:t>
            </a:r>
            <a:r>
              <a:rPr lang="en-US" altLang="ko-KR" dirty="0"/>
              <a:t>: 2byte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▶ </a:t>
            </a:r>
            <a:r>
              <a:rPr lang="en-US" altLang="ko-KR" b="1" dirty="0">
                <a:solidFill>
                  <a:srgbClr val="C00000"/>
                </a:solidFill>
              </a:rPr>
              <a:t>Operation code</a:t>
            </a:r>
            <a:r>
              <a:rPr lang="ko-KR" altLang="en-US" b="1" dirty="0">
                <a:solidFill>
                  <a:srgbClr val="C00000"/>
                </a:solidFill>
              </a:rPr>
              <a:t> </a:t>
            </a:r>
          </a:p>
          <a:p>
            <a:r>
              <a:rPr lang="ko-KR" altLang="en-US" dirty="0"/>
              <a:t>          </a:t>
            </a:r>
            <a:r>
              <a:rPr lang="en-US" altLang="ko-KR" b="1" dirty="0">
                <a:solidFill>
                  <a:srgbClr val="7030A0"/>
                </a:solidFill>
              </a:rPr>
              <a:t>Load</a:t>
            </a:r>
            <a:r>
              <a:rPr lang="en-US" altLang="ko-KR" dirty="0"/>
              <a:t> : 10000,  </a:t>
            </a:r>
            <a:r>
              <a:rPr lang="en-US" altLang="ko-KR" b="1" dirty="0">
                <a:solidFill>
                  <a:srgbClr val="7030A0"/>
                </a:solidFill>
              </a:rPr>
              <a:t>Add</a:t>
            </a:r>
            <a:r>
              <a:rPr lang="en-US" altLang="ko-KR" dirty="0"/>
              <a:t> : 10010,  </a:t>
            </a:r>
            <a:r>
              <a:rPr lang="en-US" altLang="ko-KR" b="1" dirty="0">
                <a:solidFill>
                  <a:srgbClr val="7030A0"/>
                </a:solidFill>
              </a:rPr>
              <a:t>Store</a:t>
            </a:r>
            <a:r>
              <a:rPr lang="en-US" altLang="ko-KR" dirty="0"/>
              <a:t> : 11000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     </a:t>
            </a:r>
            <a:r>
              <a:rPr lang="ko-KR" altLang="en-US" dirty="0" smtClean="0"/>
              <a:t> </a:t>
            </a:r>
            <a:r>
              <a:rPr lang="en-US" altLang="ko-KR" dirty="0" smtClean="0"/>
              <a:t>Operand</a:t>
            </a:r>
            <a:r>
              <a:rPr lang="ko-KR" altLang="en-US" dirty="0"/>
              <a:t>의 구분 </a:t>
            </a:r>
            <a:r>
              <a:rPr lang="en-US" altLang="ko-KR" dirty="0"/>
              <a:t>: 100 - direct address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▶</a:t>
            </a:r>
            <a:r>
              <a:rPr lang="ko-KR" altLang="en-US" b="1" dirty="0">
                <a:solidFill>
                  <a:srgbClr val="C00000"/>
                </a:solidFill>
              </a:rPr>
              <a:t> 프로그램 </a:t>
            </a:r>
            <a:r>
              <a:rPr lang="en-US" altLang="ko-KR" dirty="0"/>
              <a:t>: 20</a:t>
            </a:r>
            <a:r>
              <a:rPr lang="ko-KR" altLang="en-US" dirty="0"/>
              <a:t>과 </a:t>
            </a:r>
            <a:r>
              <a:rPr lang="en-US" altLang="ko-KR" dirty="0"/>
              <a:t>30</a:t>
            </a:r>
            <a:r>
              <a:rPr lang="ko-KR" altLang="en-US" dirty="0"/>
              <a:t>을 더하여 저장하라 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187624" y="2924944"/>
          <a:ext cx="2304256" cy="2221523"/>
        </p:xfrm>
        <a:graphic>
          <a:graphicData uri="http://schemas.openxmlformats.org/drawingml/2006/table">
            <a:tbl>
              <a:tblPr/>
              <a:tblGrid>
                <a:gridCol w="512180"/>
                <a:gridCol w="639948"/>
                <a:gridCol w="432048"/>
                <a:gridCol w="720080"/>
              </a:tblGrid>
              <a:tr h="398783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주소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Op code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구분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Address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00000110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00001000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4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6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0000000000010100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8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0000000000011110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289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12291" name="Picture 3" descr="C:\DOCUME~1\KMLee\LOCALS~1\Temp\UNI00000b9825b4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35895" y="3429000"/>
            <a:ext cx="5256585" cy="1800200"/>
          </a:xfrm>
          <a:prstGeom prst="rect">
            <a:avLst/>
          </a:prstGeom>
          <a:noFill/>
        </p:spPr>
      </p:pic>
      <p:sp>
        <p:nvSpPr>
          <p:cNvPr id="13" name="직사각형 12"/>
          <p:cNvSpPr/>
          <p:nvPr/>
        </p:nvSpPr>
        <p:spPr>
          <a:xfrm>
            <a:off x="1187624" y="5301208"/>
            <a:ext cx="74888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[note] </a:t>
            </a:r>
            <a:r>
              <a:rPr lang="ko-KR" altLang="en-US" b="1" dirty="0" err="1">
                <a:solidFill>
                  <a:srgbClr val="7030A0"/>
                </a:solidFill>
              </a:rPr>
              <a:t>누산기</a:t>
            </a:r>
            <a:r>
              <a:rPr lang="en-US" altLang="ko-KR" b="1" dirty="0">
                <a:solidFill>
                  <a:srgbClr val="7030A0"/>
                </a:solidFill>
              </a:rPr>
              <a:t>(accumulator) </a:t>
            </a:r>
            <a:r>
              <a:rPr lang="en-US" altLang="ko-KR" dirty="0"/>
              <a:t>: </a:t>
            </a:r>
            <a:r>
              <a:rPr lang="ko-KR" altLang="en-US" dirty="0"/>
              <a:t>초기 컴퓨터 </a:t>
            </a:r>
            <a:r>
              <a:rPr lang="en-US" altLang="ko-KR" dirty="0"/>
              <a:t>CPU register</a:t>
            </a:r>
            <a:r>
              <a:rPr lang="ko-KR" altLang="en-US" dirty="0"/>
              <a:t>의 일종으로 연산을 하기 위한 자료를 기억시키거나 계산된 자료를 기억시키는 임시기억장소 </a:t>
            </a:r>
          </a:p>
        </p:txBody>
      </p:sp>
    </p:spTree>
    <p:extLst>
      <p:ext uri="{BB962C8B-B14F-4D97-AF65-F5344CB8AC3E}">
        <p14:creationId xmlns:p14="http://schemas.microsoft.com/office/powerpoint/2010/main" val="265401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23528" y="692696"/>
            <a:ext cx="8064896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3.2 </a:t>
            </a:r>
            <a:r>
              <a:rPr lang="ko-KR" altLang="en-US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어셈블리 언어 프로그램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▶ </a:t>
            </a:r>
            <a:r>
              <a:rPr lang="ko-KR" altLang="en-US" dirty="0"/>
              <a:t>기계 명령어를 직접 사용한 프로그램의 작성은 어렵다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</a:t>
            </a:r>
            <a:r>
              <a:rPr lang="ko-KR" altLang="en-US" dirty="0" smtClean="0"/>
              <a:t>    ⇒ </a:t>
            </a:r>
            <a:r>
              <a:rPr lang="ko-KR" altLang="en-US" dirty="0"/>
              <a:t>기계 명령어와 </a:t>
            </a:r>
            <a:r>
              <a:rPr lang="en-US" altLang="ko-KR" dirty="0"/>
              <a:t>1:1 </a:t>
            </a:r>
            <a:r>
              <a:rPr lang="ko-KR" altLang="en-US" dirty="0"/>
              <a:t>대응으로 기호 코드</a:t>
            </a:r>
            <a:r>
              <a:rPr lang="en-US" altLang="ko-KR" dirty="0"/>
              <a:t>(symbolic code) </a:t>
            </a:r>
            <a:r>
              <a:rPr lang="ko-KR" altLang="en-US" dirty="0"/>
              <a:t>사용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</a:t>
            </a:r>
            <a:r>
              <a:rPr lang="ko-KR" altLang="en-US" dirty="0" smtClean="0"/>
              <a:t>    ⇒ </a:t>
            </a:r>
            <a:r>
              <a:rPr lang="en-US" altLang="ko-KR" b="1" dirty="0">
                <a:solidFill>
                  <a:srgbClr val="7030A0"/>
                </a:solidFill>
              </a:rPr>
              <a:t>assembly language</a:t>
            </a:r>
            <a:r>
              <a:rPr lang="en-US" altLang="ko-KR" dirty="0"/>
              <a:t>(low level language)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</a:t>
            </a:r>
            <a:r>
              <a:rPr lang="ko-KR" altLang="en-US" dirty="0" smtClean="0"/>
              <a:t>    ⇒ </a:t>
            </a:r>
            <a:r>
              <a:rPr lang="en-US" altLang="ko-KR" dirty="0"/>
              <a:t>assembly language program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en-US" altLang="ko-KR" b="1" dirty="0" smtClean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rgbClr val="00B050"/>
                </a:solidFill>
              </a:rPr>
              <a:t>(1) Assembly language program</a:t>
            </a:r>
            <a:r>
              <a:rPr lang="ko-KR" altLang="en-US" b="1" dirty="0" smtClean="0">
                <a:solidFill>
                  <a:srgbClr val="00B050"/>
                </a:solidFill>
              </a:rPr>
              <a:t>의 예</a:t>
            </a:r>
            <a:r>
              <a:rPr lang="ko-KR" altLang="en-US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    </a:t>
            </a:r>
            <a:r>
              <a:rPr lang="en-US" altLang="ko-KR" b="1" dirty="0" smtClean="0"/>
              <a:t>1) </a:t>
            </a:r>
            <a:r>
              <a:rPr lang="ko-KR" altLang="en-US" b="1" dirty="0" smtClean="0"/>
              <a:t>앞의 예에 대한 개념적 </a:t>
            </a:r>
            <a:r>
              <a:rPr lang="en-US" altLang="ko-KR" b="1" dirty="0" smtClean="0"/>
              <a:t>assembly language program </a:t>
            </a:r>
          </a:p>
          <a:p>
            <a:r>
              <a:rPr lang="en-US" altLang="ko-KR" dirty="0" smtClean="0"/>
              <a:t>        BEGIN     	  LOAD		TWEN </a:t>
            </a:r>
          </a:p>
          <a:p>
            <a:r>
              <a:rPr lang="en-US" altLang="ko-KR" dirty="0" smtClean="0"/>
              <a:t>                         ADD           	THTY </a:t>
            </a:r>
          </a:p>
          <a:p>
            <a:r>
              <a:rPr lang="en-US" altLang="ko-KR" dirty="0" smtClean="0"/>
              <a:t>                         STORE         	RESULT </a:t>
            </a:r>
          </a:p>
          <a:p>
            <a:r>
              <a:rPr lang="en-US" altLang="ko-KR" dirty="0" smtClean="0"/>
              <a:t>        TWEN         DEFINE       	DC(20) </a:t>
            </a:r>
          </a:p>
          <a:p>
            <a:r>
              <a:rPr lang="en-US" altLang="ko-KR" dirty="0" smtClean="0"/>
              <a:t>        THTY          DEFINE       	DC(30) </a:t>
            </a:r>
          </a:p>
          <a:p>
            <a:r>
              <a:rPr lang="en-US" altLang="ko-KR" dirty="0" smtClean="0"/>
              <a:t>        RESULT       DEFINE       	DC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42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683568" y="908720"/>
            <a:ext cx="799288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    </a:t>
            </a:r>
            <a:r>
              <a:rPr lang="en-US" altLang="ko-KR" b="1" dirty="0"/>
              <a:t>2) IBM </a:t>
            </a:r>
            <a:r>
              <a:rPr lang="ko-KR" altLang="en-US" b="1" dirty="0"/>
              <a:t>컴퓨터의 </a:t>
            </a:r>
            <a:r>
              <a:rPr lang="en-US" altLang="ko-KR" b="1" dirty="0"/>
              <a:t>assembly language program </a:t>
            </a:r>
          </a:p>
          <a:p>
            <a:endParaRPr lang="en-US" altLang="ko-KR" dirty="0"/>
          </a:p>
          <a:p>
            <a:r>
              <a:rPr lang="en-US" altLang="ko-KR" dirty="0"/>
              <a:t>       </a:t>
            </a:r>
            <a:r>
              <a:rPr lang="en-US" altLang="ko-KR" dirty="0" smtClean="0"/>
              <a:t>TEST	START	0 </a:t>
            </a:r>
            <a:endParaRPr lang="en-US" altLang="ko-KR" dirty="0"/>
          </a:p>
          <a:p>
            <a:r>
              <a:rPr lang="en-US" altLang="ko-KR" dirty="0"/>
              <a:t>       BEGIN       </a:t>
            </a:r>
            <a:r>
              <a:rPr lang="en-US" altLang="ko-KR" dirty="0" smtClean="0"/>
              <a:t>	BALR</a:t>
            </a:r>
            <a:r>
              <a:rPr lang="en-US" altLang="ko-KR" dirty="0"/>
              <a:t>    </a:t>
            </a:r>
            <a:r>
              <a:rPr lang="en-US" altLang="ko-KR" dirty="0" smtClean="0"/>
              <a:t>	15</a:t>
            </a:r>
            <a:r>
              <a:rPr lang="en-US" altLang="ko-KR" dirty="0"/>
              <a:t>, 0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USING</a:t>
            </a:r>
            <a:r>
              <a:rPr lang="en-US" altLang="ko-KR" dirty="0"/>
              <a:t>  </a:t>
            </a:r>
            <a:r>
              <a:rPr lang="en-US" altLang="ko-KR" dirty="0" smtClean="0"/>
              <a:t>	*, </a:t>
            </a:r>
            <a:r>
              <a:rPr lang="en-US" altLang="ko-KR" dirty="0"/>
              <a:t>15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SR</a:t>
            </a:r>
            <a:r>
              <a:rPr lang="en-US" altLang="ko-KR" dirty="0"/>
              <a:t>       </a:t>
            </a:r>
            <a:r>
              <a:rPr lang="en-US" altLang="ko-KR" dirty="0" smtClean="0"/>
              <a:t>	4</a:t>
            </a:r>
            <a:r>
              <a:rPr lang="en-US" altLang="ko-KR" dirty="0"/>
              <a:t>, 4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L</a:t>
            </a:r>
            <a:r>
              <a:rPr lang="en-US" altLang="ko-KR" dirty="0"/>
              <a:t>         </a:t>
            </a:r>
            <a:r>
              <a:rPr lang="en-US" altLang="ko-KR" dirty="0" smtClean="0"/>
              <a:t>	3</a:t>
            </a:r>
            <a:r>
              <a:rPr lang="en-US" altLang="ko-KR" dirty="0"/>
              <a:t>, TEN </a:t>
            </a:r>
          </a:p>
          <a:p>
            <a:r>
              <a:rPr lang="en-US" altLang="ko-KR" dirty="0"/>
              <a:t>       LOOP        </a:t>
            </a:r>
            <a:r>
              <a:rPr lang="en-US" altLang="ko-KR" dirty="0" smtClean="0"/>
              <a:t>	L</a:t>
            </a:r>
            <a:r>
              <a:rPr lang="en-US" altLang="ko-KR" dirty="0"/>
              <a:t>         </a:t>
            </a:r>
            <a:r>
              <a:rPr lang="en-US" altLang="ko-KR" dirty="0" smtClean="0"/>
              <a:t>	2</a:t>
            </a:r>
            <a:r>
              <a:rPr lang="en-US" altLang="ko-KR" dirty="0"/>
              <a:t>, DATA(4)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A</a:t>
            </a:r>
            <a:r>
              <a:rPr lang="en-US" altLang="ko-KR" dirty="0"/>
              <a:t>        </a:t>
            </a:r>
            <a:r>
              <a:rPr lang="en-US" altLang="ko-KR" dirty="0" smtClean="0"/>
              <a:t>	2</a:t>
            </a:r>
            <a:r>
              <a:rPr lang="en-US" altLang="ko-KR" dirty="0"/>
              <a:t>, FOUTNINE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ST</a:t>
            </a:r>
            <a:r>
              <a:rPr lang="en-US" altLang="ko-KR" dirty="0"/>
              <a:t>       </a:t>
            </a:r>
            <a:r>
              <a:rPr lang="en-US" altLang="ko-KR" dirty="0" smtClean="0"/>
              <a:t>	2</a:t>
            </a:r>
            <a:r>
              <a:rPr lang="en-US" altLang="ko-KR" dirty="0"/>
              <a:t>, DATA(4)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A</a:t>
            </a:r>
            <a:r>
              <a:rPr lang="en-US" altLang="ko-KR" dirty="0"/>
              <a:t>        </a:t>
            </a:r>
            <a:r>
              <a:rPr lang="en-US" altLang="ko-KR" dirty="0" smtClean="0"/>
              <a:t>	4</a:t>
            </a:r>
            <a:r>
              <a:rPr lang="en-US" altLang="ko-KR" dirty="0"/>
              <a:t>, FOUR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BCT</a:t>
            </a:r>
            <a:r>
              <a:rPr lang="en-US" altLang="ko-KR" dirty="0"/>
              <a:t>     </a:t>
            </a:r>
            <a:r>
              <a:rPr lang="en-US" altLang="ko-KR" dirty="0" smtClean="0"/>
              <a:t>	3</a:t>
            </a:r>
            <a:r>
              <a:rPr lang="en-US" altLang="ko-KR" dirty="0"/>
              <a:t>, LOOP </a:t>
            </a:r>
          </a:p>
          <a:p>
            <a:r>
              <a:rPr lang="en-US" altLang="ko-KR" dirty="0"/>
              <a:t>       TEN         </a:t>
            </a:r>
            <a:r>
              <a:rPr lang="en-US" altLang="ko-KR" dirty="0" smtClean="0"/>
              <a:t>	DC</a:t>
            </a:r>
            <a:r>
              <a:rPr lang="en-US" altLang="ko-KR" dirty="0"/>
              <a:t>      </a:t>
            </a:r>
            <a:r>
              <a:rPr lang="en-US" altLang="ko-KR" dirty="0" smtClean="0"/>
              <a:t>	F'10</a:t>
            </a:r>
            <a:r>
              <a:rPr lang="en-US" altLang="ko-KR" dirty="0"/>
              <a:t>' </a:t>
            </a:r>
          </a:p>
          <a:p>
            <a:r>
              <a:rPr lang="en-US" altLang="ko-KR" dirty="0"/>
              <a:t>       FOUR       </a:t>
            </a:r>
            <a:r>
              <a:rPr lang="en-US" altLang="ko-KR" dirty="0" smtClean="0"/>
              <a:t>	DC</a:t>
            </a:r>
            <a:r>
              <a:rPr lang="en-US" altLang="ko-KR" dirty="0"/>
              <a:t>      </a:t>
            </a:r>
            <a:r>
              <a:rPr lang="en-US" altLang="ko-KR" dirty="0" smtClean="0"/>
              <a:t>	F'4</a:t>
            </a:r>
            <a:r>
              <a:rPr lang="en-US" altLang="ko-KR" dirty="0"/>
              <a:t>' </a:t>
            </a:r>
          </a:p>
          <a:p>
            <a:r>
              <a:rPr lang="en-US" altLang="ko-KR" dirty="0"/>
              <a:t>       FOUTNINE </a:t>
            </a:r>
            <a:r>
              <a:rPr lang="en-US" altLang="ko-KR" dirty="0" smtClean="0"/>
              <a:t>	DC</a:t>
            </a:r>
            <a:r>
              <a:rPr lang="en-US" altLang="ko-KR" dirty="0"/>
              <a:t>      </a:t>
            </a:r>
            <a:r>
              <a:rPr lang="en-US" altLang="ko-KR" dirty="0" smtClean="0"/>
              <a:t>	F'49</a:t>
            </a:r>
            <a:r>
              <a:rPr lang="en-US" altLang="ko-KR" dirty="0"/>
              <a:t>' </a:t>
            </a:r>
          </a:p>
          <a:p>
            <a:r>
              <a:rPr lang="en-US" altLang="ko-KR" dirty="0"/>
              <a:t>       DATA        </a:t>
            </a:r>
            <a:r>
              <a:rPr lang="en-US" altLang="ko-KR" dirty="0" smtClean="0"/>
              <a:t>	DC</a:t>
            </a:r>
            <a:r>
              <a:rPr lang="en-US" altLang="ko-KR" dirty="0"/>
              <a:t>      </a:t>
            </a:r>
            <a:r>
              <a:rPr lang="en-US" altLang="ko-KR" dirty="0" smtClean="0"/>
              <a:t>	F'1,3,3,3,3,4,5,68,9,10</a:t>
            </a:r>
            <a:r>
              <a:rPr lang="en-US" altLang="ko-KR" dirty="0"/>
              <a:t>' </a:t>
            </a:r>
          </a:p>
          <a:p>
            <a:r>
              <a:rPr lang="en-US" altLang="ko-KR" dirty="0"/>
              <a:t>                      </a:t>
            </a:r>
            <a:r>
              <a:rPr lang="en-US" altLang="ko-KR" dirty="0" smtClean="0"/>
              <a:t>	END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5104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395536" y="692696"/>
            <a:ext cx="8640960" cy="5386090"/>
            <a:chOff x="395536" y="692696"/>
            <a:chExt cx="8640960" cy="5386090"/>
          </a:xfrm>
        </p:grpSpPr>
        <p:sp>
          <p:nvSpPr>
            <p:cNvPr id="9" name="직사각형 8"/>
            <p:cNvSpPr/>
            <p:nvPr/>
          </p:nvSpPr>
          <p:spPr>
            <a:xfrm>
              <a:off x="395536" y="692696"/>
              <a:ext cx="8640960" cy="53860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rgbClr val="0000FF"/>
                  </a:solidFill>
                  <a:latin typeface="휴먼엑스포" pitchFamily="18" charset="-127"/>
                  <a:ea typeface="휴먼엑스포" pitchFamily="18" charset="-127"/>
                </a:rPr>
                <a:t>3.3 Assembler</a:t>
              </a:r>
              <a:r>
                <a:rPr lang="en-US" altLang="ko-KR" dirty="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 smtClean="0"/>
                <a:t>    ▶ </a:t>
              </a:r>
              <a:r>
                <a:rPr lang="ko-KR" altLang="en-US" dirty="0"/>
                <a:t>실행이 가능한 프로그램은 반드시 기계 명령어이어야 한다</a:t>
              </a:r>
              <a:r>
                <a:rPr lang="en-US" altLang="ko-KR" dirty="0"/>
                <a:t>.</a:t>
              </a:r>
              <a:r>
                <a:rPr lang="ko-KR" altLang="en-US" dirty="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</a:t>
              </a:r>
              <a:r>
                <a:rPr lang="ko-KR" altLang="en-US" dirty="0" smtClean="0"/>
                <a:t>    ∴ </a:t>
              </a:r>
              <a:r>
                <a:rPr lang="en-US" altLang="ko-KR" dirty="0"/>
                <a:t>Assembly language</a:t>
              </a:r>
              <a:r>
                <a:rPr lang="ko-KR" altLang="en-US" dirty="0"/>
                <a:t>로 작성된 프로그램도 </a:t>
              </a:r>
              <a:r>
                <a:rPr lang="ko-KR" altLang="en-US" b="1" dirty="0">
                  <a:solidFill>
                    <a:srgbClr val="00B0F0"/>
                  </a:solidFill>
                </a:rPr>
                <a:t>기계 명령어로 변환 </a:t>
              </a:r>
              <a:r>
                <a:rPr lang="ko-KR" altLang="en-US" dirty="0" smtClean="0"/>
                <a:t>필요</a:t>
              </a:r>
              <a:endParaRPr lang="en-US" altLang="ko-KR" dirty="0" smtClean="0"/>
            </a:p>
            <a:p>
              <a:endParaRPr lang="en-US" altLang="ko-KR" dirty="0" smtClean="0"/>
            </a:p>
            <a:p>
              <a:endParaRPr lang="en-US" altLang="ko-KR" dirty="0"/>
            </a:p>
            <a:p>
              <a:endParaRPr lang="en-US" altLang="ko-KR" dirty="0" smtClean="0"/>
            </a:p>
            <a:p>
              <a:endParaRPr lang="en-US" altLang="ko-KR" dirty="0"/>
            </a:p>
            <a:p>
              <a:endParaRPr lang="en-US" altLang="ko-KR" dirty="0" smtClean="0"/>
            </a:p>
            <a:p>
              <a:endParaRPr lang="en-US" altLang="ko-KR" dirty="0" smtClean="0"/>
            </a:p>
            <a:p>
              <a:endParaRPr lang="en-US" altLang="ko-KR" dirty="0"/>
            </a:p>
            <a:p>
              <a:pPr>
                <a:lnSpc>
                  <a:spcPct val="200000"/>
                </a:lnSpc>
              </a:pPr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</a:t>
              </a:r>
              <a:r>
                <a:rPr lang="en-US" altLang="ko-KR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1) Assembler</a:t>
              </a:r>
              <a:r>
                <a:rPr lang="ko-KR" altLang="en-US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의 기능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 </a:t>
              </a:r>
              <a:r>
                <a:rPr lang="en-US" altLang="ko-KR" dirty="0"/>
                <a:t>1) </a:t>
              </a:r>
              <a:r>
                <a:rPr lang="ko-KR" altLang="en-US" dirty="0"/>
                <a:t>기호</a:t>
              </a:r>
              <a:r>
                <a:rPr lang="en-US" altLang="ko-KR" dirty="0"/>
                <a:t>(</a:t>
              </a:r>
              <a:r>
                <a:rPr lang="ko-KR" altLang="en-US" dirty="0"/>
                <a:t>명칭</a:t>
              </a:r>
              <a:r>
                <a:rPr lang="en-US" altLang="ko-KR" dirty="0"/>
                <a:t>, </a:t>
              </a:r>
              <a:r>
                <a:rPr lang="ko-KR" altLang="en-US" dirty="0"/>
                <a:t>위의 예에서 </a:t>
              </a:r>
              <a:r>
                <a:rPr lang="en-US" altLang="ko-KR" dirty="0"/>
                <a:t>TEST, BEGIN, LOOP </a:t>
              </a:r>
              <a:r>
                <a:rPr lang="ko-KR" altLang="en-US" dirty="0"/>
                <a:t>등</a:t>
              </a:r>
              <a:r>
                <a:rPr lang="en-US" altLang="ko-KR" dirty="0"/>
                <a:t>)</a:t>
              </a:r>
              <a:r>
                <a:rPr lang="ko-KR" altLang="en-US" dirty="0"/>
                <a:t>를 주기억장치의 주소로 변환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 </a:t>
              </a:r>
              <a:r>
                <a:rPr lang="en-US" altLang="ko-KR" dirty="0"/>
                <a:t>2) Assembly </a:t>
              </a:r>
              <a:r>
                <a:rPr lang="ko-KR" altLang="en-US" dirty="0"/>
                <a:t>명령어를 기계 명령으로 변환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 </a:t>
              </a:r>
              <a:r>
                <a:rPr lang="en-US" altLang="ko-KR" dirty="0"/>
                <a:t>3) 1), 2)</a:t>
              </a:r>
              <a:r>
                <a:rPr lang="ko-KR" altLang="en-US" dirty="0"/>
                <a:t>에서 </a:t>
              </a:r>
              <a:r>
                <a:rPr lang="en-US" altLang="ko-KR" dirty="0"/>
                <a:t>2</a:t>
              </a:r>
              <a:r>
                <a:rPr lang="ko-KR" altLang="en-US" dirty="0"/>
                <a:t>진수로 변환된 명령들을 </a:t>
              </a:r>
              <a:r>
                <a:rPr lang="ko-KR" altLang="en-US" b="1" dirty="0">
                  <a:solidFill>
                    <a:srgbClr val="FF0000"/>
                  </a:solidFill>
                </a:rPr>
                <a:t>조립</a:t>
              </a:r>
              <a:r>
                <a:rPr lang="ko-KR" altLang="en-US" dirty="0"/>
                <a:t>하여 기계어 프로그램 완성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 </a:t>
              </a:r>
              <a:r>
                <a:rPr lang="en-US" altLang="ko-KR" dirty="0"/>
                <a:t>4) </a:t>
              </a:r>
              <a:r>
                <a:rPr lang="ko-KR" altLang="en-US" dirty="0"/>
                <a:t>원시 </a:t>
              </a:r>
              <a:r>
                <a:rPr lang="en-US" altLang="ko-KR" dirty="0"/>
                <a:t>assembly program</a:t>
              </a:r>
              <a:r>
                <a:rPr lang="ko-KR" altLang="en-US" dirty="0"/>
                <a:t>과 번역된 기계어 프로그램을 </a:t>
              </a:r>
              <a:r>
                <a:rPr lang="en-US" altLang="ko-KR" dirty="0"/>
                <a:t>file</a:t>
              </a:r>
              <a:r>
                <a:rPr lang="ko-KR" altLang="en-US" dirty="0"/>
                <a:t>로 </a:t>
              </a:r>
              <a:r>
                <a:rPr lang="ko-KR" altLang="en-US" dirty="0" smtClean="0"/>
                <a:t>출력</a:t>
              </a:r>
              <a:endParaRPr lang="ko-KR" altLang="en-US" dirty="0"/>
            </a:p>
          </p:txBody>
        </p:sp>
        <p:pic>
          <p:nvPicPr>
            <p:cNvPr id="19458" name="Picture 2" descr="C:\DOCUME~1\KMLee\LOCALS~1\Temp\UNI00000b9825bc.g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71600" y="2348880"/>
              <a:ext cx="7776864" cy="1044188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11756836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39552" y="1124744"/>
            <a:ext cx="8352928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(2)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변환 과정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dirty="0"/>
              <a:t> </a:t>
            </a:r>
            <a:r>
              <a:rPr lang="ko-KR" altLang="en-US" dirty="0" smtClean="0"/>
              <a:t> </a:t>
            </a:r>
            <a:r>
              <a:rPr lang="en-US" altLang="ko-KR" dirty="0" smtClean="0"/>
              <a:t>assembly </a:t>
            </a:r>
            <a:r>
              <a:rPr lang="ko-KR" altLang="en-US" dirty="0"/>
              <a:t>언어로 작성된 프로그램은 일반적으로 </a:t>
            </a:r>
            <a:r>
              <a:rPr lang="en-US" altLang="ko-KR" dirty="0"/>
              <a:t>2</a:t>
            </a:r>
            <a:r>
              <a:rPr lang="ko-KR" altLang="en-US" dirty="0"/>
              <a:t>단계의 과정을 </a:t>
            </a:r>
            <a:r>
              <a:rPr lang="ko-KR" altLang="en-US" dirty="0" smtClean="0"/>
              <a:t>거쳐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/>
              <a:t> </a:t>
            </a:r>
            <a:r>
              <a:rPr lang="ko-KR" altLang="en-US" dirty="0" smtClean="0"/>
              <a:t> 기계어 </a:t>
            </a:r>
            <a:r>
              <a:rPr lang="ko-KR" altLang="en-US" dirty="0"/>
              <a:t>프로그램</a:t>
            </a:r>
            <a:r>
              <a:rPr lang="en-US" altLang="ko-KR" dirty="0"/>
              <a:t>(</a:t>
            </a:r>
            <a:r>
              <a:rPr lang="ko-KR" altLang="en-US" dirty="0"/>
              <a:t>또는 목적 프로그램</a:t>
            </a:r>
            <a:r>
              <a:rPr lang="en-US" altLang="ko-KR" dirty="0"/>
              <a:t>)</a:t>
            </a:r>
            <a:r>
              <a:rPr lang="ko-KR" altLang="en-US" dirty="0"/>
              <a:t>으로 변환된다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dirty="0"/>
              <a:t> </a:t>
            </a:r>
            <a:r>
              <a:rPr lang="ko-KR" altLang="en-US" dirty="0" smtClean="0"/>
              <a:t> </a:t>
            </a:r>
            <a:r>
              <a:rPr lang="ko-KR" altLang="en-US" dirty="0"/>
              <a:t>예제 프로그램 </a:t>
            </a:r>
          </a:p>
          <a:p>
            <a:pPr>
              <a:lnSpc>
                <a:spcPct val="200000"/>
              </a:lnSpc>
            </a:pPr>
            <a:r>
              <a:rPr lang="ko-KR" altLang="en-US" dirty="0"/>
              <a:t>        </a:t>
            </a:r>
            <a:r>
              <a:rPr lang="ko-KR" altLang="en-US" dirty="0" smtClean="0"/>
              <a:t>  </a:t>
            </a:r>
            <a:r>
              <a:rPr lang="en-US" altLang="ko-KR" dirty="0" smtClean="0"/>
              <a:t>[</a:t>
            </a:r>
            <a:r>
              <a:rPr lang="ko-KR" altLang="en-US" dirty="0"/>
              <a:t>가정</a:t>
            </a:r>
            <a:r>
              <a:rPr lang="en-US" altLang="ko-KR" dirty="0"/>
              <a:t>]  1. </a:t>
            </a:r>
            <a:r>
              <a:rPr lang="ko-KR" altLang="en-US" dirty="0"/>
              <a:t>모든 명령어와 데이터의 길이는 </a:t>
            </a:r>
            <a:r>
              <a:rPr lang="en-US" altLang="ko-KR" dirty="0"/>
              <a:t>2byte</a:t>
            </a:r>
            <a:r>
              <a:rPr lang="ko-KR" altLang="en-US" dirty="0"/>
              <a:t>로 구성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BEGIN</a:t>
            </a:r>
            <a:r>
              <a:rPr lang="en-US" altLang="ko-KR" dirty="0"/>
              <a:t>         LOAD        TWEN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 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ADD</a:t>
            </a:r>
            <a:r>
              <a:rPr lang="en-US" altLang="ko-KR" dirty="0"/>
              <a:t>          THTY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  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STORE</a:t>
            </a:r>
            <a:r>
              <a:rPr lang="en-US" altLang="ko-KR" dirty="0"/>
              <a:t>        </a:t>
            </a:r>
            <a:r>
              <a:rPr lang="en-US" altLang="ko-KR" dirty="0" smtClean="0"/>
              <a:t>RESULT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TWEN</a:t>
            </a:r>
            <a:r>
              <a:rPr lang="en-US" altLang="ko-KR" dirty="0"/>
              <a:t>         DEFINE       DC(20)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THTY</a:t>
            </a:r>
            <a:r>
              <a:rPr lang="en-US" altLang="ko-KR" dirty="0"/>
              <a:t>         DEFINE       </a:t>
            </a:r>
            <a:r>
              <a:rPr lang="en-US" altLang="ko-KR" dirty="0" smtClean="0"/>
              <a:t> DC(30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</a:t>
            </a:r>
            <a:r>
              <a:rPr lang="ko-KR" altLang="en-US" dirty="0" smtClean="0"/>
              <a:t>    </a:t>
            </a:r>
            <a:r>
              <a:rPr lang="en-US" altLang="ko-KR" dirty="0" smtClean="0"/>
              <a:t>RESULT</a:t>
            </a:r>
            <a:r>
              <a:rPr lang="en-US" altLang="ko-KR" dirty="0"/>
              <a:t>      DEFINE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377989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39552" y="836712"/>
            <a:ext cx="799288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    </a:t>
            </a:r>
            <a:r>
              <a:rPr lang="en-US" altLang="ko-KR" b="1" dirty="0">
                <a:solidFill>
                  <a:srgbClr val="C00000"/>
                </a:solidFill>
              </a:rPr>
              <a:t>1) </a:t>
            </a:r>
            <a:r>
              <a:rPr lang="ko-KR" altLang="en-US" b="1" dirty="0">
                <a:solidFill>
                  <a:srgbClr val="C00000"/>
                </a:solidFill>
              </a:rPr>
              <a:t>제 </a:t>
            </a:r>
            <a:r>
              <a:rPr lang="en-US" altLang="ko-KR" b="1" dirty="0">
                <a:solidFill>
                  <a:srgbClr val="C00000"/>
                </a:solidFill>
              </a:rPr>
              <a:t>1 </a:t>
            </a:r>
            <a:r>
              <a:rPr lang="ko-KR" altLang="en-US" b="1" dirty="0">
                <a:solidFill>
                  <a:srgbClr val="C00000"/>
                </a:solidFill>
              </a:rPr>
              <a:t>단계</a:t>
            </a:r>
            <a:r>
              <a:rPr lang="en-US" altLang="ko-KR" b="1" dirty="0">
                <a:solidFill>
                  <a:srgbClr val="C00000"/>
                </a:solidFill>
              </a:rPr>
              <a:t>(pass one)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▶ </a:t>
            </a:r>
            <a:r>
              <a:rPr lang="ko-KR" altLang="en-US" b="1" dirty="0">
                <a:solidFill>
                  <a:srgbClr val="7030A0"/>
                </a:solidFill>
              </a:rPr>
              <a:t>제 </a:t>
            </a:r>
            <a:r>
              <a:rPr lang="en-US" altLang="ko-KR" b="1" dirty="0">
                <a:solidFill>
                  <a:srgbClr val="7030A0"/>
                </a:solidFill>
              </a:rPr>
              <a:t>1 </a:t>
            </a:r>
            <a:r>
              <a:rPr lang="ko-KR" altLang="en-US" b="1" dirty="0">
                <a:solidFill>
                  <a:srgbClr val="7030A0"/>
                </a:solidFill>
              </a:rPr>
              <a:t>단계의 기능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</a:t>
            </a:r>
            <a:r>
              <a:rPr lang="ko-KR" altLang="en-US" dirty="0" smtClean="0"/>
              <a:t>  ① </a:t>
            </a:r>
            <a:r>
              <a:rPr lang="ko-KR" altLang="en-US" dirty="0"/>
              <a:t>프로그램에서 사용된 기호</a:t>
            </a:r>
            <a:r>
              <a:rPr lang="en-US" altLang="ko-KR" dirty="0"/>
              <a:t>(symbol) </a:t>
            </a:r>
            <a:r>
              <a:rPr lang="ko-KR" altLang="en-US" dirty="0"/>
              <a:t>정의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</a:t>
            </a:r>
            <a:r>
              <a:rPr lang="ko-KR" altLang="en-US" dirty="0" smtClean="0"/>
              <a:t>   ⇒ </a:t>
            </a:r>
            <a:r>
              <a:rPr lang="ko-KR" altLang="en-US" dirty="0"/>
              <a:t>기호에 주소를 할당</a:t>
            </a:r>
            <a:r>
              <a:rPr lang="en-US" altLang="ko-KR" dirty="0"/>
              <a:t>(</a:t>
            </a:r>
            <a:r>
              <a:rPr lang="ko-KR" altLang="en-US" dirty="0"/>
              <a:t>프로그램의 시작주소를 </a:t>
            </a:r>
            <a:r>
              <a:rPr lang="en-US" altLang="ko-KR" dirty="0"/>
              <a:t>0</a:t>
            </a:r>
            <a:r>
              <a:rPr lang="ko-KR" altLang="en-US" dirty="0"/>
              <a:t>으로 가정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</a:t>
            </a:r>
            <a:r>
              <a:rPr lang="ko-KR" altLang="en-US" dirty="0" smtClean="0"/>
              <a:t>   ② </a:t>
            </a:r>
            <a:r>
              <a:rPr lang="ko-KR" altLang="en-US" dirty="0"/>
              <a:t>기호로 된 명령을 기계어 명령으로 변환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/>
              <a:t>     ▶ 단계 </a:t>
            </a:r>
            <a:r>
              <a:rPr lang="en-US" altLang="ko-KR" dirty="0"/>
              <a:t>1</a:t>
            </a:r>
            <a:r>
              <a:rPr lang="ko-KR" altLang="en-US" dirty="0"/>
              <a:t>에서는 </a:t>
            </a:r>
            <a:r>
              <a:rPr lang="en-US" altLang="ko-KR" dirty="0"/>
              <a:t>assembly </a:t>
            </a:r>
            <a:r>
              <a:rPr lang="ko-KR" altLang="en-US" dirty="0"/>
              <a:t>언어로 작성된 프로그램을 한 줄씩 </a:t>
            </a:r>
            <a:r>
              <a:rPr lang="ko-KR" altLang="en-US" dirty="0" smtClean="0"/>
              <a:t>읽어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   </a:t>
            </a:r>
            <a:r>
              <a:rPr lang="ko-KR" altLang="en-US" dirty="0" smtClean="0"/>
              <a:t>명령 </a:t>
            </a:r>
            <a:r>
              <a:rPr lang="ko-KR" altLang="en-US" dirty="0"/>
              <a:t>기호를 기계어 명령으로 변환하고 주소를 계산하여 </a:t>
            </a:r>
            <a:r>
              <a:rPr lang="ko-KR" altLang="en-US" dirty="0" smtClean="0"/>
              <a:t>나타나는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 </a:t>
            </a:r>
            <a:r>
              <a:rPr lang="en-US" altLang="ko-KR" dirty="0"/>
              <a:t>symbol</a:t>
            </a:r>
            <a:r>
              <a:rPr lang="ko-KR" altLang="en-US" dirty="0"/>
              <a:t>에 주소 값을 </a:t>
            </a:r>
            <a:r>
              <a:rPr lang="en-US" altLang="ko-KR" dirty="0"/>
              <a:t>table</a:t>
            </a:r>
            <a:r>
              <a:rPr lang="ko-KR" altLang="en-US" dirty="0"/>
              <a:t>로 만들어 주며 이를 </a:t>
            </a:r>
            <a:r>
              <a:rPr lang="ko-KR" altLang="en-US" dirty="0" err="1"/>
              <a:t>기호표</a:t>
            </a:r>
            <a:r>
              <a:rPr lang="en-US" altLang="ko-KR" dirty="0"/>
              <a:t>(</a:t>
            </a:r>
            <a:r>
              <a:rPr lang="en-US" altLang="ko-KR" dirty="0" smtClean="0"/>
              <a:t>symbol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   </a:t>
            </a:r>
            <a:r>
              <a:rPr lang="en-US" altLang="ko-KR" dirty="0"/>
              <a:t>table)</a:t>
            </a:r>
            <a:r>
              <a:rPr lang="ko-KR" altLang="en-US" dirty="0"/>
              <a:t>이라고 한다</a:t>
            </a:r>
            <a:r>
              <a:rPr lang="en-US" altLang="ko-KR" dirty="0"/>
              <a:t>. </a:t>
            </a:r>
            <a:r>
              <a:rPr lang="ko-KR" altLang="en-US" dirty="0"/>
              <a:t>명령 기호는 명령 </a:t>
            </a:r>
            <a:r>
              <a:rPr lang="ko-KR" altLang="en-US" dirty="0" err="1"/>
              <a:t>코드표로부터</a:t>
            </a:r>
            <a:r>
              <a:rPr lang="ko-KR" altLang="en-US" dirty="0"/>
              <a:t> 구한다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/>
              <a:t>     </a:t>
            </a:r>
          </a:p>
        </p:txBody>
      </p:sp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41038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467544" y="908720"/>
            <a:ext cx="698477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 </a:t>
            </a:r>
            <a:r>
              <a:rPr lang="ko-KR" altLang="en-US" dirty="0"/>
              <a:t>  ▶ </a:t>
            </a:r>
            <a:r>
              <a:rPr lang="ko-KR" altLang="en-US" b="1" dirty="0">
                <a:solidFill>
                  <a:srgbClr val="7030A0"/>
                </a:solidFill>
              </a:rPr>
              <a:t>예제 프로그램에 대한 </a:t>
            </a:r>
            <a:r>
              <a:rPr lang="en-US" altLang="ko-KR" b="1" dirty="0">
                <a:solidFill>
                  <a:srgbClr val="7030A0"/>
                </a:solidFill>
              </a:rPr>
              <a:t>1</a:t>
            </a:r>
            <a:r>
              <a:rPr lang="ko-KR" altLang="en-US" b="1" dirty="0">
                <a:solidFill>
                  <a:srgbClr val="7030A0"/>
                </a:solidFill>
              </a:rPr>
              <a:t>단계 </a:t>
            </a:r>
            <a:r>
              <a:rPr lang="ko-KR" altLang="en-US" b="1" dirty="0" smtClean="0">
                <a:solidFill>
                  <a:srgbClr val="7030A0"/>
                </a:solidFill>
              </a:rPr>
              <a:t>수행</a:t>
            </a:r>
            <a:endParaRPr lang="en-US" altLang="ko-KR" b="1" dirty="0" smtClean="0">
              <a:solidFill>
                <a:srgbClr val="7030A0"/>
              </a:solidFill>
            </a:endParaRPr>
          </a:p>
          <a:p>
            <a:r>
              <a:rPr lang="en-US" altLang="ko-KR" dirty="0" smtClean="0"/>
              <a:t>                                                              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명령 </a:t>
            </a:r>
            <a:r>
              <a:rPr lang="ko-KR" altLang="en-US" b="1" dirty="0" err="1">
                <a:solidFill>
                  <a:schemeClr val="accent6">
                    <a:lumMod val="50000"/>
                  </a:schemeClr>
                </a:solidFill>
              </a:rPr>
              <a:t>코드표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</a:t>
            </a:r>
            <a:r>
              <a:rPr lang="ko-KR" altLang="en-US" dirty="0" smtClean="0"/>
              <a:t>      프로그램의 </a:t>
            </a:r>
            <a:r>
              <a:rPr lang="ko-KR" altLang="en-US" dirty="0"/>
              <a:t>주소 계산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   </a:t>
            </a:r>
            <a:r>
              <a:rPr lang="en-US" altLang="ko-KR" dirty="0"/>
              <a:t>0  BEGIN     </a:t>
            </a:r>
            <a:r>
              <a:rPr lang="en-US" altLang="ko-KR" dirty="0" smtClean="0"/>
              <a:t>LOAD        TWEN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   2              </a:t>
            </a:r>
            <a:r>
              <a:rPr lang="en-US" altLang="ko-KR" dirty="0" smtClean="0"/>
              <a:t> ADD</a:t>
            </a:r>
            <a:r>
              <a:rPr lang="en-US" altLang="ko-KR" dirty="0"/>
              <a:t>          </a:t>
            </a:r>
            <a:r>
              <a:rPr lang="en-US" altLang="ko-KR" dirty="0" smtClean="0"/>
              <a:t>THTY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   4              </a:t>
            </a:r>
            <a:r>
              <a:rPr lang="en-US" altLang="ko-KR" dirty="0" smtClean="0"/>
              <a:t> STORE</a:t>
            </a:r>
            <a:r>
              <a:rPr lang="en-US" altLang="ko-KR" dirty="0"/>
              <a:t>        </a:t>
            </a:r>
            <a:r>
              <a:rPr lang="en-US" altLang="ko-KR" dirty="0" smtClean="0"/>
              <a:t>RESULT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   6  TWEN     DEFINE       DC(20)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   8  THTY     </a:t>
            </a:r>
            <a:r>
              <a:rPr lang="en-US" altLang="ko-KR" dirty="0" smtClean="0"/>
              <a:t> DEFINE</a:t>
            </a:r>
            <a:r>
              <a:rPr lang="en-US" altLang="ko-KR" dirty="0"/>
              <a:t>       DC(30)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   10 RESULT   DEFINE       DC </a:t>
            </a:r>
          </a:p>
          <a:p>
            <a:r>
              <a:rPr lang="en-US" altLang="ko-KR" dirty="0" smtClean="0"/>
              <a:t>                                                 </a:t>
            </a:r>
            <a:r>
              <a:rPr lang="en-US" altLang="ko-KR" dirty="0"/>
              <a:t>            </a:t>
            </a:r>
            <a:r>
              <a:rPr lang="ko-KR" altLang="en-US" b="1" dirty="0" err="1">
                <a:solidFill>
                  <a:schemeClr val="accent6">
                    <a:lumMod val="50000"/>
                  </a:schemeClr>
                </a:solidFill>
              </a:rPr>
              <a:t>기호표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 작성 </a:t>
            </a:r>
          </a:p>
        </p:txBody>
      </p: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6156176" y="1700808"/>
          <a:ext cx="2483485" cy="1215160"/>
        </p:xfrm>
        <a:graphic>
          <a:graphicData uri="http://schemas.openxmlformats.org/drawingml/2006/table">
            <a:tbl>
              <a:tblPr/>
              <a:tblGrid>
                <a:gridCol w="755780"/>
                <a:gridCol w="971804"/>
                <a:gridCol w="755901"/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명령 기호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기계어 코드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명령어길이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LOAD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ADD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STORE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5940151" y="4797152"/>
          <a:ext cx="2016225" cy="1518950"/>
        </p:xfrm>
        <a:graphic>
          <a:graphicData uri="http://schemas.openxmlformats.org/drawingml/2006/table">
            <a:tbl>
              <a:tblPr/>
              <a:tblGrid>
                <a:gridCol w="720081"/>
                <a:gridCol w="792088"/>
                <a:gridCol w="504056"/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기  호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주 소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비고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BEGIN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TWEN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00000110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6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THTY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8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RESULT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3520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467544" y="980728"/>
            <a:ext cx="82809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    </a:t>
            </a:r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</a:rPr>
              <a:t>2)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제 </a:t>
            </a:r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</a:rPr>
              <a:t>2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단계</a:t>
            </a:r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</a:rPr>
              <a:t>(pass two)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▶ 제 </a:t>
            </a:r>
            <a:r>
              <a:rPr lang="en-US" altLang="ko-KR" dirty="0"/>
              <a:t>1 </a:t>
            </a:r>
            <a:r>
              <a:rPr lang="ko-KR" altLang="en-US" dirty="0"/>
              <a:t>단계에서 구한 기계어 코드와 </a:t>
            </a:r>
            <a:r>
              <a:rPr lang="ko-KR" altLang="en-US" dirty="0" err="1"/>
              <a:t>기호표를</a:t>
            </a:r>
            <a:r>
              <a:rPr lang="ko-KR" altLang="en-US" dirty="0"/>
              <a:t> 사용하여 기계어 </a:t>
            </a:r>
            <a:r>
              <a:rPr lang="ko-KR" altLang="en-US" dirty="0" smtClean="0"/>
              <a:t>명령을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 </a:t>
            </a:r>
            <a:r>
              <a:rPr lang="ko-KR" altLang="en-US" dirty="0"/>
              <a:t>조립하여 기계어 프로그램을 생성한다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▶ </a:t>
            </a:r>
            <a:r>
              <a:rPr lang="ko-KR" altLang="en-US" b="1" dirty="0">
                <a:solidFill>
                  <a:srgbClr val="7030A0"/>
                </a:solidFill>
              </a:rPr>
              <a:t>예제 프로그램에 대한 </a:t>
            </a:r>
            <a:r>
              <a:rPr lang="en-US" altLang="ko-KR" b="1" dirty="0">
                <a:solidFill>
                  <a:srgbClr val="7030A0"/>
                </a:solidFill>
              </a:rPr>
              <a:t>2</a:t>
            </a:r>
            <a:r>
              <a:rPr lang="ko-KR" altLang="en-US" b="1" dirty="0">
                <a:solidFill>
                  <a:srgbClr val="7030A0"/>
                </a:solidFill>
              </a:rPr>
              <a:t>단계 수행 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499507"/>
              </p:ext>
            </p:extLst>
          </p:nvPr>
        </p:nvGraphicFramePr>
        <p:xfrm>
          <a:off x="1259632" y="3068960"/>
          <a:ext cx="4680520" cy="2221523"/>
        </p:xfrm>
        <a:graphic>
          <a:graphicData uri="http://schemas.openxmlformats.org/drawingml/2006/table">
            <a:tbl>
              <a:tblPr/>
              <a:tblGrid>
                <a:gridCol w="2281971"/>
                <a:gridCol w="255788"/>
                <a:gridCol w="383235"/>
                <a:gridCol w="607398"/>
                <a:gridCol w="360040"/>
                <a:gridCol w="792088"/>
              </a:tblGrid>
              <a:tr h="398783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원시 프로그램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주소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Op code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구분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Address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BEGIN    LOAD   TWEN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00000110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        </a:t>
                      </a:r>
                      <a:r>
                        <a:rPr lang="en-US" sz="11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  ADD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  THTY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       </a:t>
                      </a:r>
                      <a:r>
                        <a:rPr lang="en-US" sz="11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  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STORE  RESULT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4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TWEN    </a:t>
                      </a:r>
                      <a:r>
                        <a:rPr lang="en-US" sz="11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 DEFINE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 DC(20)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6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0000000000010100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THTY    </a:t>
                      </a:r>
                      <a:r>
                        <a:rPr lang="en-US" sz="1100" dirty="0" smtClean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  DEFINE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 DC(30)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8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0000000000011110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RESULT  DEFINE  DC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553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1455940"/>
              </p:ext>
            </p:extLst>
          </p:nvPr>
        </p:nvGraphicFramePr>
        <p:xfrm>
          <a:off x="6084168" y="2492896"/>
          <a:ext cx="2483485" cy="1215160"/>
        </p:xfrm>
        <a:graphic>
          <a:graphicData uri="http://schemas.openxmlformats.org/drawingml/2006/table">
            <a:tbl>
              <a:tblPr/>
              <a:tblGrid>
                <a:gridCol w="755780"/>
                <a:gridCol w="971804"/>
                <a:gridCol w="755901"/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명령 기호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기계어 코드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명령어길이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LOAD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ADD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  STORE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11000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2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840645"/>
              </p:ext>
            </p:extLst>
          </p:nvPr>
        </p:nvGraphicFramePr>
        <p:xfrm>
          <a:off x="6300192" y="4221088"/>
          <a:ext cx="2016225" cy="1518950"/>
        </p:xfrm>
        <a:graphic>
          <a:graphicData uri="http://schemas.openxmlformats.org/drawingml/2006/table">
            <a:tbl>
              <a:tblPr/>
              <a:tblGrid>
                <a:gridCol w="720081"/>
                <a:gridCol w="792088"/>
                <a:gridCol w="504056"/>
              </a:tblGrid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기  호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주 소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비고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BEGIN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TWEN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00000110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6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THTY</a:t>
                      </a:r>
                      <a:endParaRPr 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00001000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8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 RESULT</a:t>
                      </a:r>
                      <a:endParaRPr 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latin typeface="한양신명조,한컴돋움"/>
                        </a:rPr>
                        <a:t>00001010</a:t>
                      </a:r>
                      <a:endParaRPr lang="ko-KR" altLang="en-US" sz="110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latin typeface="한양신명조,한컴돋움"/>
                        </a:rPr>
                        <a:t>10</a:t>
                      </a:r>
                      <a:endParaRPr lang="ko-KR" altLang="en-US" sz="1100" dirty="0">
                        <a:solidFill>
                          <a:srgbClr val="000000"/>
                        </a:solidFill>
                        <a:latin typeface="한양신명조"/>
                      </a:endParaRPr>
                    </a:p>
                  </a:txBody>
                  <a:tcPr marL="17783" marR="17783" marT="17783" marB="1778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391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84076" y="980728"/>
            <a:ext cx="6768244" cy="4176464"/>
            <a:chOff x="684076" y="980728"/>
            <a:chExt cx="6768244" cy="4176464"/>
          </a:xfrm>
        </p:grpSpPr>
        <p:sp>
          <p:nvSpPr>
            <p:cNvPr id="2" name="직사각형 1"/>
            <p:cNvSpPr/>
            <p:nvPr/>
          </p:nvSpPr>
          <p:spPr>
            <a:xfrm>
              <a:off x="684076" y="980728"/>
              <a:ext cx="676824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- 1801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프랑스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Joseph-Marie </a:t>
              </a:r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Jacquard</a:t>
              </a:r>
            </a:p>
            <a:p>
              <a:endParaRPr lang="en-US" altLang="ko-KR" dirty="0"/>
            </a:p>
            <a:p>
              <a:r>
                <a:rPr lang="ko-KR" altLang="en-US" dirty="0" smtClean="0"/>
                <a:t>    천공카드로 </a:t>
              </a:r>
              <a:r>
                <a:rPr lang="ko-KR" altLang="en-US" dirty="0"/>
                <a:t>작동되는 방직기 발명</a:t>
              </a:r>
            </a:p>
          </p:txBody>
        </p:sp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6088" y="2257425"/>
              <a:ext cx="3915370" cy="28997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081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196752"/>
            <a:ext cx="7292672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1800057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95536" y="764704"/>
            <a:ext cx="8424936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3.4 Loader </a:t>
            </a:r>
          </a:p>
          <a:p>
            <a:pPr>
              <a:lnSpc>
                <a:spcPct val="200000"/>
              </a:lnSpc>
            </a:pPr>
            <a:r>
              <a:rPr lang="ko-KR" altLang="en-US" dirty="0"/>
              <a:t>    ▶ 목적 프로그램을 </a:t>
            </a:r>
            <a:r>
              <a:rPr lang="ko-KR" altLang="en-US" b="1" dirty="0">
                <a:solidFill>
                  <a:srgbClr val="7030A0"/>
                </a:solidFill>
              </a:rPr>
              <a:t>주기억장치에 적재</a:t>
            </a:r>
            <a:r>
              <a:rPr lang="ko-KR" altLang="en-US" dirty="0"/>
              <a:t>시키고 실행을 시작하도록 해 </a:t>
            </a:r>
            <a:r>
              <a:rPr lang="ko-KR" altLang="en-US" dirty="0" smtClean="0"/>
              <a:t>주는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</a:t>
            </a:r>
            <a:r>
              <a:rPr lang="ko-KR" altLang="en-US" dirty="0" smtClean="0"/>
              <a:t>프로그램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ko-KR" altLang="en-US" dirty="0"/>
          </a:p>
          <a:p>
            <a:r>
              <a:rPr lang="ko-KR" altLang="en-US" dirty="0"/>
              <a:t>    ▶ 기능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b="1" dirty="0">
                <a:solidFill>
                  <a:srgbClr val="7030A0"/>
                </a:solidFill>
              </a:rPr>
              <a:t>1) allocation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7030A0"/>
                </a:solidFill>
              </a:rPr>
              <a:t>        </a:t>
            </a:r>
            <a:r>
              <a:rPr lang="en-US" altLang="ko-KR" b="1" dirty="0">
                <a:solidFill>
                  <a:srgbClr val="7030A0"/>
                </a:solidFill>
              </a:rPr>
              <a:t>2) relocation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7030A0"/>
                </a:solidFill>
              </a:rPr>
              <a:t>        </a:t>
            </a:r>
            <a:r>
              <a:rPr lang="en-US" altLang="ko-KR" b="1" dirty="0">
                <a:solidFill>
                  <a:srgbClr val="7030A0"/>
                </a:solidFill>
              </a:rPr>
              <a:t>3) linking</a:t>
            </a:r>
            <a:r>
              <a:rPr lang="ko-KR" altLang="en-US" b="1" dirty="0">
                <a:solidFill>
                  <a:srgbClr val="7030A0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7030A0"/>
                </a:solidFill>
              </a:rPr>
              <a:t>        </a:t>
            </a:r>
            <a:r>
              <a:rPr lang="en-US" altLang="ko-KR" b="1" dirty="0">
                <a:solidFill>
                  <a:srgbClr val="7030A0"/>
                </a:solidFill>
              </a:rPr>
              <a:t>4) loading</a:t>
            </a:r>
            <a:r>
              <a:rPr lang="ko-KR" altLang="en-US" dirty="0"/>
              <a:t> </a:t>
            </a:r>
          </a:p>
        </p:txBody>
      </p:sp>
      <p:pic>
        <p:nvPicPr>
          <p:cNvPr id="25602" name="Picture 2" descr="C:\DOCUME~1\KMLee\LOCALS~1\Temp\UNI00000b9825cc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492896"/>
            <a:ext cx="5691512" cy="28803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632117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95536" y="836712"/>
            <a:ext cx="8496944" cy="4416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3.5 </a:t>
            </a:r>
            <a:r>
              <a:rPr lang="ko-KR" altLang="en-US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운영체제</a:t>
            </a:r>
            <a:r>
              <a:rPr lang="en-US" altLang="ko-KR" sz="2000" dirty="0">
                <a:solidFill>
                  <a:srgbClr val="0000FF"/>
                </a:solidFill>
                <a:latin typeface="휴먼엑스포" pitchFamily="18" charset="-127"/>
                <a:ea typeface="휴먼엑스포" pitchFamily="18" charset="-127"/>
              </a:rPr>
              <a:t>(OS; Operating System) </a:t>
            </a:r>
          </a:p>
          <a:p>
            <a:endParaRPr lang="en-US" altLang="ko-KR" dirty="0" smtClean="0"/>
          </a:p>
          <a:p>
            <a:pPr marL="342900" indent="-342900">
              <a:buAutoNum type="arabicParenBoth"/>
            </a:pP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운영체제의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개념</a:t>
            </a:r>
            <a:r>
              <a:rPr lang="ko-KR" altLang="en-US" dirty="0"/>
              <a:t> </a:t>
            </a:r>
          </a:p>
          <a:p>
            <a:pPr marL="342900" indent="-342900"/>
            <a:endParaRPr lang="ko-KR" altLang="en-US" dirty="0"/>
          </a:p>
          <a:p>
            <a:r>
              <a:rPr lang="ko-KR" altLang="en-US" dirty="0"/>
              <a:t>    ▶ </a:t>
            </a:r>
            <a:r>
              <a:rPr lang="ko-KR" altLang="en-US" b="1" dirty="0">
                <a:solidFill>
                  <a:srgbClr val="C00000"/>
                </a:solidFill>
              </a:rPr>
              <a:t>운영체제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사용자가 컴퓨터의 자원을 간편하고 효율적으로 </a:t>
            </a:r>
            <a:r>
              <a:rPr lang="ko-KR" altLang="en-US" dirty="0" smtClean="0"/>
              <a:t>사용할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</a:t>
            </a:r>
            <a:r>
              <a:rPr lang="ko-KR" altLang="en-US" dirty="0" smtClean="0"/>
              <a:t>수 </a:t>
            </a:r>
            <a:r>
              <a:rPr lang="ko-KR" altLang="en-US" dirty="0"/>
              <a:t>있도록 </a:t>
            </a:r>
            <a:r>
              <a:rPr lang="ko-KR" altLang="en-US" dirty="0" smtClean="0"/>
              <a:t>지원해주는 </a:t>
            </a:r>
            <a:r>
              <a:rPr lang="ko-KR" altLang="en-US" dirty="0"/>
              <a:t>표준적인 시스템 프로그램의 총칭 </a:t>
            </a:r>
          </a:p>
          <a:p>
            <a:pPr>
              <a:lnSpc>
                <a:spcPct val="200000"/>
              </a:lnSpc>
            </a:pPr>
            <a:r>
              <a:rPr lang="ko-KR" altLang="en-US" dirty="0"/>
              <a:t>    ▶ </a:t>
            </a:r>
            <a:r>
              <a:rPr lang="ko-KR" altLang="en-US" b="1" dirty="0">
                <a:solidFill>
                  <a:srgbClr val="C00000"/>
                </a:solidFill>
              </a:rPr>
              <a:t>프로그램의 처리 순서와 운영체제의 지원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dirty="0"/>
              <a:t>1) </a:t>
            </a:r>
            <a:r>
              <a:rPr lang="ko-KR" altLang="en-US" dirty="0"/>
              <a:t>프로그램의 작성</a:t>
            </a:r>
            <a:r>
              <a:rPr lang="en-US" altLang="ko-KR" dirty="0"/>
              <a:t>(</a:t>
            </a:r>
            <a:r>
              <a:rPr lang="ko-KR" altLang="en-US" dirty="0"/>
              <a:t>컴퓨터 내부에 입력</a:t>
            </a:r>
            <a:r>
              <a:rPr lang="en-US" altLang="ko-KR" dirty="0"/>
              <a:t>) ← Editor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dirty="0"/>
              <a:t>2) </a:t>
            </a:r>
            <a:r>
              <a:rPr lang="ko-KR" altLang="en-US" dirty="0"/>
              <a:t>목적 프로그램으로 번역 ← </a:t>
            </a:r>
            <a:r>
              <a:rPr lang="en-US" altLang="ko-KR" dirty="0"/>
              <a:t>assembler, compiler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dirty="0"/>
              <a:t>3) </a:t>
            </a:r>
            <a:r>
              <a:rPr lang="ko-KR" altLang="en-US" dirty="0" err="1"/>
              <a:t>주기억</a:t>
            </a:r>
            <a:r>
              <a:rPr lang="ko-KR" altLang="en-US" dirty="0"/>
              <a:t> 장치에 적재 ← </a:t>
            </a:r>
            <a:r>
              <a:rPr lang="en-US" altLang="ko-KR" dirty="0"/>
              <a:t>Loader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dirty="0"/>
              <a:t>4) </a:t>
            </a:r>
            <a:r>
              <a:rPr lang="ko-KR" altLang="en-US" dirty="0"/>
              <a:t>프로그램의 실행 ← 컴퓨터 자원 할당 및 회수 관리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CPU, disk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</a:t>
            </a:r>
            <a:r>
              <a:rPr lang="en-US" altLang="ko-KR" dirty="0"/>
              <a:t>5) </a:t>
            </a:r>
            <a:r>
              <a:rPr lang="ko-KR" altLang="en-US" dirty="0"/>
              <a:t>결과 출력 ← 출력장치 관리 </a:t>
            </a:r>
          </a:p>
        </p:txBody>
      </p:sp>
    </p:spTree>
    <p:extLst>
      <p:ext uri="{BB962C8B-B14F-4D97-AF65-F5344CB8AC3E}">
        <p14:creationId xmlns:p14="http://schemas.microsoft.com/office/powerpoint/2010/main" val="54266438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539552" y="764704"/>
            <a:ext cx="7776864" cy="5215286"/>
            <a:chOff x="539552" y="764704"/>
            <a:chExt cx="7776864" cy="5215286"/>
          </a:xfrm>
        </p:grpSpPr>
        <p:sp>
          <p:nvSpPr>
            <p:cNvPr id="9" name="직사각형 8"/>
            <p:cNvSpPr/>
            <p:nvPr/>
          </p:nvSpPr>
          <p:spPr>
            <a:xfrm>
              <a:off x="539552" y="764704"/>
              <a:ext cx="7776864" cy="1615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(2)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 </a:t>
              </a:r>
              <a:r>
                <a:rPr lang="ko-KR" altLang="en-US" dirty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운영체제의 </a:t>
              </a:r>
              <a:r>
                <a:rPr lang="ko-KR" altLang="en-US" dirty="0" smtClean="0">
                  <a:solidFill>
                    <a:srgbClr val="00B050"/>
                  </a:solidFill>
                  <a:latin typeface="휴먼엑스포" pitchFamily="18" charset="-127"/>
                  <a:ea typeface="휴먼엑스포" pitchFamily="18" charset="-127"/>
                </a:rPr>
                <a:t>역할</a:t>
              </a:r>
              <a:endPara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endParaRPr>
            </a:p>
            <a:p>
              <a:endParaRPr lang="en-US" altLang="ko-KR" dirty="0" smtClean="0"/>
            </a:p>
            <a:p>
              <a:r>
                <a:rPr lang="ko-KR" altLang="en-US" dirty="0"/>
                <a:t>       </a:t>
              </a:r>
              <a:r>
                <a:rPr lang="ko-KR" altLang="en-US" dirty="0">
                  <a:solidFill>
                    <a:srgbClr val="C00000"/>
                  </a:solidFill>
                </a:rPr>
                <a:t> </a:t>
              </a:r>
              <a:r>
                <a:rPr lang="en-US" altLang="ko-KR" b="1" dirty="0">
                  <a:solidFill>
                    <a:srgbClr val="C00000"/>
                  </a:solidFill>
                </a:rPr>
                <a:t>1) </a:t>
              </a:r>
              <a:r>
                <a:rPr lang="ko-KR" altLang="en-US" b="1" dirty="0">
                  <a:solidFill>
                    <a:srgbClr val="C00000"/>
                  </a:solidFill>
                </a:rPr>
                <a:t>주기억장치의 관리</a:t>
              </a:r>
              <a:r>
                <a:rPr lang="ko-KR" altLang="en-US" dirty="0">
                  <a:solidFill>
                    <a:srgbClr val="C00000"/>
                  </a:solidFill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            </a:t>
              </a:r>
              <a:r>
                <a:rPr lang="en-US" altLang="ko-KR" dirty="0" smtClean="0"/>
                <a:t>- </a:t>
              </a:r>
              <a:r>
                <a:rPr lang="en-US" altLang="ko-KR" b="1" dirty="0" smtClean="0"/>
                <a:t>single </a:t>
              </a:r>
              <a:r>
                <a:rPr lang="en-US" altLang="ko-KR" b="1" dirty="0"/>
                <a:t>user computer</a:t>
              </a:r>
              <a:r>
                <a:rPr lang="en-US" altLang="ko-KR" dirty="0"/>
                <a:t>(</a:t>
              </a:r>
              <a:r>
                <a:rPr lang="ko-KR" altLang="en-US" dirty="0"/>
                <a:t>예 </a:t>
              </a:r>
              <a:r>
                <a:rPr lang="en-US" altLang="ko-KR" dirty="0"/>
                <a:t>PC) : </a:t>
              </a:r>
              <a:r>
                <a:rPr lang="en-US" altLang="ko-KR" b="1" dirty="0">
                  <a:solidFill>
                    <a:srgbClr val="7030A0"/>
                  </a:solidFill>
                </a:rPr>
                <a:t>single contiguous allocation</a:t>
              </a:r>
              <a:r>
                <a:rPr lang="en-US" altLang="ko-KR" dirty="0">
                  <a:solidFill>
                    <a:srgbClr val="7030A0"/>
                  </a:solidFill>
                </a:rPr>
                <a:t> </a:t>
              </a:r>
            </a:p>
            <a:p>
              <a:r>
                <a:rPr lang="en-US" altLang="ko-KR" dirty="0"/>
                <a:t>            </a:t>
              </a:r>
              <a:r>
                <a:rPr lang="en-US" altLang="ko-KR" dirty="0" smtClean="0"/>
                <a:t>- </a:t>
              </a:r>
              <a:r>
                <a:rPr lang="en-US" altLang="ko-KR" b="1" dirty="0" smtClean="0"/>
                <a:t>multiple </a:t>
              </a:r>
              <a:r>
                <a:rPr lang="en-US" altLang="ko-KR" b="1" dirty="0"/>
                <a:t>users</a:t>
              </a:r>
              <a:r>
                <a:rPr lang="en-US" altLang="ko-KR" dirty="0"/>
                <a:t>(</a:t>
              </a:r>
              <a:r>
                <a:rPr lang="ko-KR" altLang="en-US" dirty="0"/>
                <a:t>예 </a:t>
              </a:r>
              <a:r>
                <a:rPr lang="en-US" altLang="ko-KR" dirty="0"/>
                <a:t>W/S) :</a:t>
              </a:r>
              <a:r>
                <a:rPr lang="en-US" altLang="ko-KR" dirty="0">
                  <a:solidFill>
                    <a:srgbClr val="7030A0"/>
                  </a:solidFill>
                </a:rPr>
                <a:t> </a:t>
              </a:r>
              <a:r>
                <a:rPr lang="en-US" altLang="ko-KR" b="1" dirty="0" smtClean="0">
                  <a:solidFill>
                    <a:srgbClr val="7030A0"/>
                  </a:solidFill>
                </a:rPr>
                <a:t>paging</a:t>
              </a:r>
              <a:endParaRPr lang="en-US" altLang="ko-KR" b="1" dirty="0">
                <a:solidFill>
                  <a:srgbClr val="7030A0"/>
                </a:solidFill>
              </a:endParaRPr>
            </a:p>
          </p:txBody>
        </p:sp>
        <p:pic>
          <p:nvPicPr>
            <p:cNvPr id="27650" name="Picture 2" descr="C:\DOCUME~1\KMLee\LOCALS~1\Temp\UNI00000b9825d4.g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19672" y="2348880"/>
              <a:ext cx="5832648" cy="363111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92162120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827584" y="908720"/>
            <a:ext cx="7632848" cy="4752528"/>
            <a:chOff x="827584" y="908720"/>
            <a:chExt cx="7632848" cy="4752528"/>
          </a:xfrm>
        </p:grpSpPr>
        <p:sp>
          <p:nvSpPr>
            <p:cNvPr id="9" name="직사각형 8"/>
            <p:cNvSpPr/>
            <p:nvPr/>
          </p:nvSpPr>
          <p:spPr>
            <a:xfrm>
              <a:off x="827584" y="908720"/>
              <a:ext cx="763284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        </a:t>
              </a:r>
              <a:r>
                <a:rPr lang="en-US" altLang="ko-KR" b="1" dirty="0">
                  <a:solidFill>
                    <a:srgbClr val="C00000"/>
                  </a:solidFill>
                </a:rPr>
                <a:t>2) </a:t>
              </a:r>
              <a:r>
                <a:rPr lang="ko-KR" altLang="en-US" b="1" dirty="0">
                  <a:solidFill>
                    <a:srgbClr val="C00000"/>
                  </a:solidFill>
                </a:rPr>
                <a:t>프로세스</a:t>
              </a:r>
              <a:r>
                <a:rPr lang="en-US" altLang="ko-KR" b="1" dirty="0">
                  <a:solidFill>
                    <a:srgbClr val="C00000"/>
                  </a:solidFill>
                </a:rPr>
                <a:t>(process) </a:t>
              </a:r>
              <a:r>
                <a:rPr lang="ko-KR" altLang="en-US" b="1" dirty="0">
                  <a:solidFill>
                    <a:srgbClr val="C00000"/>
                  </a:solidFill>
                </a:rPr>
                <a:t>관리</a:t>
              </a:r>
              <a:r>
                <a:rPr lang="ko-KR" altLang="en-US" dirty="0">
                  <a:solidFill>
                    <a:srgbClr val="C00000"/>
                  </a:solidFill>
                </a:rPr>
                <a:t> </a:t>
              </a:r>
              <a:r>
                <a:rPr lang="en-US" altLang="ko-KR" dirty="0"/>
                <a:t>: </a:t>
              </a:r>
              <a:r>
                <a:rPr lang="en-US" altLang="ko-KR" b="1" dirty="0">
                  <a:solidFill>
                    <a:srgbClr val="7030A0"/>
                  </a:solidFill>
                </a:rPr>
                <a:t>CPU</a:t>
              </a:r>
              <a:r>
                <a:rPr lang="ko-KR" altLang="en-US" b="1" dirty="0">
                  <a:solidFill>
                    <a:srgbClr val="7030A0"/>
                  </a:solidFill>
                </a:rPr>
                <a:t>의 할당과 회수 </a:t>
              </a:r>
            </a:p>
            <a:p>
              <a:r>
                <a:rPr lang="ko-KR" altLang="en-US" dirty="0"/>
                <a:t/>
              </a:r>
              <a:br>
                <a:rPr lang="ko-KR" altLang="en-US" dirty="0"/>
              </a:br>
              <a:r>
                <a:rPr lang="ko-KR" altLang="en-US" dirty="0"/>
                <a:t>              </a:t>
              </a:r>
              <a:r>
                <a:rPr lang="en-US" altLang="ko-KR" b="1" dirty="0">
                  <a:solidFill>
                    <a:srgbClr val="7030A0"/>
                  </a:solidFill>
                </a:rPr>
                <a:t>process</a:t>
              </a:r>
              <a:r>
                <a:rPr lang="ko-KR" altLang="en-US" b="1" dirty="0">
                  <a:solidFill>
                    <a:srgbClr val="7030A0"/>
                  </a:solidFill>
                </a:rPr>
                <a:t>란</a:t>
              </a:r>
              <a:r>
                <a:rPr lang="en-US" altLang="ko-KR" dirty="0"/>
                <a:t>? = </a:t>
              </a:r>
              <a:r>
                <a:rPr lang="en-US" altLang="ko-KR" b="1" dirty="0"/>
                <a:t>program in execution </a:t>
              </a:r>
            </a:p>
          </p:txBody>
        </p:sp>
        <p:pic>
          <p:nvPicPr>
            <p:cNvPr id="28674" name="Picture 2" descr="C:\DOCUME~1\KMLee\LOCALS~1\Temp\UNI00000b9825dc.g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627784" y="2132856"/>
              <a:ext cx="4534357" cy="352839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26637834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395536" y="836712"/>
            <a:ext cx="7920880" cy="4566859"/>
            <a:chOff x="395536" y="836712"/>
            <a:chExt cx="7920880" cy="4566859"/>
          </a:xfrm>
        </p:grpSpPr>
        <p:sp>
          <p:nvSpPr>
            <p:cNvPr id="9" name="직사각형 8"/>
            <p:cNvSpPr/>
            <p:nvPr/>
          </p:nvSpPr>
          <p:spPr>
            <a:xfrm>
              <a:off x="395536" y="836712"/>
              <a:ext cx="7920880" cy="1615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/>
                <a:t>    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3</a:t>
              </a:r>
              <a:r>
                <a:rPr lang="en-US" altLang="ko-KR" b="1" dirty="0">
                  <a:solidFill>
                    <a:srgbClr val="C00000"/>
                  </a:solidFill>
                </a:rPr>
                <a:t>) </a:t>
              </a:r>
              <a:r>
                <a:rPr lang="ko-KR" altLang="en-US" b="1" dirty="0">
                  <a:solidFill>
                    <a:srgbClr val="C00000"/>
                  </a:solidFill>
                </a:rPr>
                <a:t>각종 장치</a:t>
              </a:r>
              <a:r>
                <a:rPr lang="en-US" altLang="ko-KR" b="1" dirty="0">
                  <a:solidFill>
                    <a:srgbClr val="C00000"/>
                  </a:solidFill>
                </a:rPr>
                <a:t>(Disk, Display, Printer </a:t>
              </a:r>
              <a:r>
                <a:rPr lang="ko-KR" altLang="en-US" b="1" dirty="0">
                  <a:solidFill>
                    <a:srgbClr val="C00000"/>
                  </a:solidFill>
                </a:rPr>
                <a:t>등</a:t>
              </a:r>
              <a:r>
                <a:rPr lang="en-US" altLang="ko-KR" b="1" dirty="0">
                  <a:solidFill>
                    <a:srgbClr val="C00000"/>
                  </a:solidFill>
                </a:rPr>
                <a:t>)</a:t>
              </a:r>
              <a:r>
                <a:rPr lang="ko-KR" altLang="en-US" b="1" dirty="0">
                  <a:solidFill>
                    <a:srgbClr val="C00000"/>
                  </a:solidFill>
                </a:rPr>
                <a:t>의 관리 </a:t>
              </a:r>
            </a:p>
            <a:p>
              <a:pPr lvl="2">
                <a:buFont typeface="Wingdings" pitchFamily="2" charset="2"/>
                <a:buChar char="§"/>
              </a:pPr>
              <a:r>
                <a:rPr lang="ko-KR" altLang="en-US" dirty="0"/>
                <a:t> </a:t>
              </a:r>
              <a:r>
                <a:rPr lang="ko-KR" altLang="en-US" dirty="0" smtClean="0"/>
                <a:t> 각 </a:t>
              </a:r>
              <a:r>
                <a:rPr lang="ko-KR" altLang="en-US" dirty="0"/>
                <a:t>장치들의 상태를 추적 </a:t>
              </a:r>
            </a:p>
            <a:p>
              <a:pPr lvl="2">
                <a:buFont typeface="Wingdings" pitchFamily="2" charset="2"/>
                <a:buChar char="§"/>
              </a:pPr>
              <a:r>
                <a:rPr lang="ko-KR" altLang="en-US" dirty="0"/>
                <a:t>  </a:t>
              </a:r>
              <a:r>
                <a:rPr lang="ko-KR" altLang="en-US" dirty="0" smtClean="0"/>
                <a:t>입출력 </a:t>
              </a:r>
              <a:r>
                <a:rPr lang="en-US" altLang="ko-KR" dirty="0"/>
                <a:t>planning</a:t>
              </a:r>
              <a:r>
                <a:rPr lang="ko-KR" altLang="en-US" dirty="0"/>
                <a:t> </a:t>
              </a:r>
            </a:p>
            <a:p>
              <a:pPr lvl="2">
                <a:buFont typeface="Wingdings" pitchFamily="2" charset="2"/>
                <a:buChar char="§"/>
              </a:pPr>
              <a:r>
                <a:rPr lang="ko-KR" altLang="en-US" dirty="0"/>
                <a:t>  </a:t>
              </a:r>
              <a:r>
                <a:rPr lang="ko-KR" altLang="en-US" dirty="0" smtClean="0"/>
                <a:t>자원</a:t>
              </a:r>
              <a:r>
                <a:rPr lang="en-US" altLang="ko-KR" dirty="0"/>
                <a:t>(</a:t>
              </a:r>
              <a:r>
                <a:rPr lang="ko-KR" altLang="en-US" dirty="0"/>
                <a:t>장치</a:t>
              </a:r>
              <a:r>
                <a:rPr lang="en-US" altLang="ko-KR" dirty="0"/>
                <a:t>)</a:t>
              </a:r>
              <a:r>
                <a:rPr lang="ko-KR" altLang="en-US" dirty="0"/>
                <a:t>을 요구한 </a:t>
              </a:r>
              <a:r>
                <a:rPr lang="en-US" altLang="ko-KR" dirty="0"/>
                <a:t>process</a:t>
              </a:r>
              <a:r>
                <a:rPr lang="ko-KR" altLang="en-US" dirty="0"/>
                <a:t>에 할당 </a:t>
              </a:r>
            </a:p>
            <a:p>
              <a:pPr lvl="2">
                <a:buFont typeface="Wingdings" pitchFamily="2" charset="2"/>
                <a:buChar char="§"/>
              </a:pPr>
              <a:r>
                <a:rPr lang="ko-KR" altLang="en-US" dirty="0"/>
                <a:t>  </a:t>
              </a:r>
              <a:r>
                <a:rPr lang="ko-KR" altLang="en-US" dirty="0" smtClean="0"/>
                <a:t>자원의 </a:t>
              </a:r>
              <a:r>
                <a:rPr lang="ko-KR" altLang="en-US" dirty="0"/>
                <a:t>회수 </a:t>
              </a:r>
            </a:p>
          </p:txBody>
        </p:sp>
        <p:pic>
          <p:nvPicPr>
            <p:cNvPr id="29698" name="Picture 2" descr="C:\DOCUME~1\KMLee\LOCALS~1\Temp\UNI00000b9825e4.g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331640" y="2780928"/>
              <a:ext cx="5832648" cy="2622643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68232366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83568" y="980728"/>
            <a:ext cx="792088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        </a:t>
            </a:r>
            <a:r>
              <a:rPr lang="ko-KR" altLang="en-US" dirty="0" smtClean="0"/>
              <a:t>   </a:t>
            </a:r>
            <a:r>
              <a:rPr lang="en-US" altLang="ko-KR" b="1" dirty="0" smtClean="0">
                <a:solidFill>
                  <a:srgbClr val="C00000"/>
                </a:solidFill>
              </a:rPr>
              <a:t>4</a:t>
            </a:r>
            <a:r>
              <a:rPr lang="en-US" altLang="ko-KR" b="1" dirty="0">
                <a:solidFill>
                  <a:srgbClr val="C00000"/>
                </a:solidFill>
              </a:rPr>
              <a:t>) </a:t>
            </a:r>
            <a:r>
              <a:rPr lang="ko-KR" altLang="en-US" b="1" dirty="0">
                <a:solidFill>
                  <a:srgbClr val="C00000"/>
                </a:solidFill>
              </a:rPr>
              <a:t>정보 관리</a:t>
            </a:r>
            <a:r>
              <a:rPr lang="en-US" altLang="ko-KR" b="1" dirty="0">
                <a:solidFill>
                  <a:srgbClr val="C00000"/>
                </a:solidFill>
              </a:rPr>
              <a:t>(File System)</a:t>
            </a:r>
            <a:r>
              <a:rPr lang="en-US" altLang="ko-KR" dirty="0"/>
              <a:t> : </a:t>
            </a:r>
            <a:r>
              <a:rPr lang="ko-KR" altLang="en-US" dirty="0"/>
              <a:t>좁은 의미에서 </a:t>
            </a:r>
            <a:r>
              <a:rPr lang="en-US" altLang="ko-KR" dirty="0"/>
              <a:t>File </a:t>
            </a:r>
            <a:r>
              <a:rPr lang="ko-KR" altLang="en-US" dirty="0"/>
              <a:t>관리 </a:t>
            </a:r>
          </a:p>
          <a:p>
            <a:pPr lvl="3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dirty="0"/>
              <a:t>  </a:t>
            </a:r>
            <a:r>
              <a:rPr lang="ko-KR" altLang="en-US" dirty="0" smtClean="0"/>
              <a:t>정보의 </a:t>
            </a:r>
            <a:r>
              <a:rPr lang="ko-KR" altLang="en-US" dirty="0"/>
              <a:t>할당</a:t>
            </a:r>
            <a:r>
              <a:rPr lang="en-US" altLang="ko-KR" dirty="0"/>
              <a:t>, </a:t>
            </a:r>
            <a:r>
              <a:rPr lang="ko-KR" altLang="en-US" dirty="0"/>
              <a:t>사용 및 정보의 상태 등을 추적 </a:t>
            </a:r>
          </a:p>
          <a:p>
            <a:pPr lvl="3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dirty="0"/>
              <a:t>  </a:t>
            </a:r>
            <a:r>
              <a:rPr lang="ko-KR" altLang="en-US" dirty="0" smtClean="0"/>
              <a:t>정보의 </a:t>
            </a:r>
            <a:r>
              <a:rPr lang="ko-KR" altLang="en-US" dirty="0"/>
              <a:t>수록 및 사용 정책 결정 </a:t>
            </a:r>
          </a:p>
          <a:p>
            <a:pPr lvl="3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dirty="0"/>
              <a:t>  </a:t>
            </a:r>
            <a:r>
              <a:rPr lang="ko-KR" altLang="en-US" dirty="0" smtClean="0"/>
              <a:t>사용자에게 </a:t>
            </a:r>
            <a:r>
              <a:rPr lang="ko-KR" altLang="en-US" dirty="0"/>
              <a:t>정보 자원 할당 </a:t>
            </a:r>
          </a:p>
          <a:p>
            <a:pPr lvl="3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dirty="0"/>
              <a:t>  </a:t>
            </a:r>
            <a:r>
              <a:rPr lang="ko-KR" altLang="en-US" dirty="0" smtClean="0"/>
              <a:t>정보 </a:t>
            </a:r>
            <a:r>
              <a:rPr lang="ko-KR" altLang="en-US" dirty="0"/>
              <a:t>자원의 회수 </a:t>
            </a:r>
          </a:p>
        </p:txBody>
      </p:sp>
    </p:spTree>
    <p:extLst>
      <p:ext uri="{BB962C8B-B14F-4D97-AF65-F5344CB8AC3E}">
        <p14:creationId xmlns:p14="http://schemas.microsoft.com/office/powerpoint/2010/main" val="273719145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22" name="Picture 2" descr="C:\DOCUME~1\KMLee\LOCALS~1\Temp\UNI00000b9825ec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980729"/>
            <a:ext cx="55032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422015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39552" y="764705"/>
            <a:ext cx="799288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(3)</a:t>
            </a:r>
            <a:r>
              <a:rPr lang="ko-KR" altLang="en-US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운영체제의 종류 및 특징 </a:t>
            </a:r>
          </a:p>
          <a:p>
            <a:r>
              <a:rPr lang="ko-KR" altLang="en-US" dirty="0"/>
              <a:t>      </a:t>
            </a:r>
            <a:r>
              <a:rPr lang="en-US" altLang="ko-KR" b="1" dirty="0">
                <a:solidFill>
                  <a:srgbClr val="C00000"/>
                </a:solidFill>
              </a:rPr>
              <a:t>1) PC </a:t>
            </a:r>
          </a:p>
          <a:p>
            <a:r>
              <a:rPr lang="en-US" altLang="ko-KR" dirty="0"/>
              <a:t>            - </a:t>
            </a:r>
            <a:r>
              <a:rPr lang="en-US" altLang="ko-KR" b="1" dirty="0">
                <a:solidFill>
                  <a:srgbClr val="7030A0"/>
                </a:solidFill>
              </a:rPr>
              <a:t>CP/M</a:t>
            </a:r>
            <a:r>
              <a:rPr lang="en-US" altLang="ko-KR" dirty="0"/>
              <a:t>(Control Program for Microcomputers) </a:t>
            </a:r>
          </a:p>
          <a:p>
            <a:r>
              <a:rPr lang="en-US" altLang="ko-KR" dirty="0"/>
              <a:t>              </a:t>
            </a:r>
            <a:r>
              <a:rPr lang="en-US" altLang="ko-KR" dirty="0" smtClean="0"/>
              <a:t> → </a:t>
            </a:r>
            <a:r>
              <a:rPr lang="en-US" altLang="ko-KR" b="1" dirty="0">
                <a:solidFill>
                  <a:srgbClr val="7030A0"/>
                </a:solidFill>
              </a:rPr>
              <a:t>MS-DOS</a:t>
            </a:r>
            <a:r>
              <a:rPr lang="en-US" altLang="ko-KR" dirty="0"/>
              <a:t>(</a:t>
            </a:r>
            <a:r>
              <a:rPr lang="en-US" altLang="ko-KR" dirty="0" err="1"/>
              <a:t>MicroSoft</a:t>
            </a:r>
            <a:r>
              <a:rPr lang="en-US" altLang="ko-KR" dirty="0"/>
              <a:t> Disk Operating Systems) </a:t>
            </a:r>
          </a:p>
          <a:p>
            <a:r>
              <a:rPr lang="en-US" altLang="ko-KR" dirty="0"/>
              <a:t>               → </a:t>
            </a:r>
            <a:r>
              <a:rPr lang="en-US" altLang="ko-KR" b="1" dirty="0">
                <a:solidFill>
                  <a:srgbClr val="7030A0"/>
                </a:solidFill>
              </a:rPr>
              <a:t>Windows</a:t>
            </a:r>
            <a:r>
              <a:rPr lang="en-US" altLang="ko-KR" dirty="0"/>
              <a:t> 2.0, 3.1, 95, 98, NT, 2000, </a:t>
            </a:r>
            <a:r>
              <a:rPr lang="en-US" altLang="ko-KR" dirty="0" smtClean="0"/>
              <a:t>XP, 7, 8</a:t>
            </a:r>
            <a:endParaRPr lang="en-US" altLang="ko-KR" dirty="0"/>
          </a:p>
          <a:p>
            <a:r>
              <a:rPr lang="en-US" altLang="ko-KR" dirty="0"/>
              <a:t>      </a:t>
            </a:r>
            <a:r>
              <a:rPr lang="en-US" altLang="ko-KR" b="1" dirty="0" smtClean="0">
                <a:solidFill>
                  <a:srgbClr val="C00000"/>
                </a:solidFill>
              </a:rPr>
              <a:t>2</a:t>
            </a:r>
            <a:r>
              <a:rPr lang="en-US" altLang="ko-KR" b="1" dirty="0">
                <a:solidFill>
                  <a:srgbClr val="C00000"/>
                </a:solidFill>
              </a:rPr>
              <a:t>) Workstation </a:t>
            </a:r>
          </a:p>
          <a:p>
            <a:r>
              <a:rPr lang="en-US" altLang="ko-KR" dirty="0"/>
              <a:t>            - </a:t>
            </a:r>
            <a:r>
              <a:rPr lang="en-US" altLang="ko-KR" b="1" dirty="0">
                <a:solidFill>
                  <a:srgbClr val="7030A0"/>
                </a:solidFill>
              </a:rPr>
              <a:t>Unix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      </a:t>
            </a:r>
            <a:r>
              <a:rPr lang="en-US" altLang="ko-KR" b="1" dirty="0" smtClean="0">
                <a:solidFill>
                  <a:srgbClr val="C00000"/>
                </a:solidFill>
              </a:rPr>
              <a:t>3</a:t>
            </a:r>
            <a:r>
              <a:rPr lang="en-US" altLang="ko-KR" b="1" dirty="0">
                <a:solidFill>
                  <a:srgbClr val="C00000"/>
                </a:solidFill>
              </a:rPr>
              <a:t>) Mainframe </a:t>
            </a:r>
            <a:r>
              <a:rPr lang="en-US" altLang="ko-KR" dirty="0"/>
              <a:t>: </a:t>
            </a:r>
            <a:r>
              <a:rPr lang="ko-KR" altLang="en-US" dirty="0"/>
              <a:t>제조회사 마다 독자적인 </a:t>
            </a:r>
            <a:r>
              <a:rPr lang="en-US" altLang="ko-KR" dirty="0"/>
              <a:t>OS</a:t>
            </a:r>
            <a:r>
              <a:rPr lang="ko-KR" altLang="en-US" dirty="0"/>
              <a:t>를 사용 </a:t>
            </a:r>
          </a:p>
          <a:p>
            <a:r>
              <a:rPr lang="ko-KR" altLang="en-US" dirty="0"/>
              <a:t>            </a:t>
            </a:r>
            <a:r>
              <a:rPr lang="en-US" altLang="ko-KR" dirty="0"/>
              <a:t>- </a:t>
            </a:r>
            <a:r>
              <a:rPr lang="ko-KR" altLang="en-US" dirty="0"/>
              <a:t>예</a:t>
            </a:r>
            <a:r>
              <a:rPr lang="en-US" altLang="ko-KR" dirty="0"/>
              <a:t>) VAX : VMS </a:t>
            </a:r>
          </a:p>
          <a:p>
            <a:endParaRPr lang="en-US" altLang="ko-KR" dirty="0"/>
          </a:p>
          <a:p>
            <a:r>
              <a:rPr lang="en-US" altLang="ko-KR" dirty="0" smtClean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(4) </a:t>
            </a:r>
            <a:r>
              <a:rPr lang="en-US" altLang="ko-KR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OS</a:t>
            </a:r>
            <a:r>
              <a:rPr lang="ko-KR" altLang="en-US" dirty="0">
                <a:solidFill>
                  <a:srgbClr val="00B050"/>
                </a:solidFill>
                <a:latin typeface="휴먼엑스포" pitchFamily="18" charset="-127"/>
                <a:ea typeface="휴먼엑스포" pitchFamily="18" charset="-127"/>
              </a:rPr>
              <a:t>의 발전 </a:t>
            </a:r>
          </a:p>
          <a:p>
            <a:r>
              <a:rPr lang="ko-KR" altLang="en-US" dirty="0"/>
              <a:t>      </a:t>
            </a:r>
            <a:r>
              <a:rPr lang="en-US" altLang="ko-KR" dirty="0" smtClean="0"/>
              <a:t>1</a:t>
            </a:r>
            <a:r>
              <a:rPr lang="en-US" altLang="ko-KR" dirty="0"/>
              <a:t>) </a:t>
            </a:r>
            <a:r>
              <a:rPr lang="en-US" altLang="ko-KR" b="1" dirty="0">
                <a:solidFill>
                  <a:srgbClr val="7030A0"/>
                </a:solidFill>
              </a:rPr>
              <a:t>No operating system </a:t>
            </a:r>
          </a:p>
          <a:p>
            <a:r>
              <a:rPr lang="en-US" altLang="ko-KR" dirty="0"/>
              <a:t>      </a:t>
            </a:r>
            <a:r>
              <a:rPr lang="en-US" altLang="ko-KR" dirty="0" smtClean="0"/>
              <a:t>2</a:t>
            </a:r>
            <a:r>
              <a:rPr lang="en-US" altLang="ko-KR" dirty="0"/>
              <a:t>) 50</a:t>
            </a:r>
            <a:r>
              <a:rPr lang="ko-KR" altLang="en-US" dirty="0"/>
              <a:t>년대 </a:t>
            </a:r>
            <a:r>
              <a:rPr lang="en-US" altLang="ko-KR" dirty="0"/>
              <a:t>: Simple Monitor</a:t>
            </a:r>
            <a:r>
              <a:rPr lang="ko-KR" altLang="en-US" dirty="0"/>
              <a:t>를 둔 </a:t>
            </a:r>
            <a:r>
              <a:rPr lang="en-US" altLang="ko-KR" b="1" dirty="0">
                <a:solidFill>
                  <a:srgbClr val="7030A0"/>
                </a:solidFill>
              </a:rPr>
              <a:t>Batch processing </a:t>
            </a:r>
          </a:p>
          <a:p>
            <a:r>
              <a:rPr lang="en-US" altLang="ko-KR" dirty="0"/>
              <a:t>      </a:t>
            </a:r>
            <a:r>
              <a:rPr lang="en-US" altLang="ko-KR" dirty="0" smtClean="0"/>
              <a:t>3</a:t>
            </a:r>
            <a:r>
              <a:rPr lang="en-US" altLang="ko-KR" dirty="0"/>
              <a:t>) 60</a:t>
            </a:r>
            <a:r>
              <a:rPr lang="ko-KR" altLang="en-US" dirty="0"/>
              <a:t>년대 초 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7030A0"/>
                </a:solidFill>
              </a:rPr>
              <a:t>multiprogramming, multiprocessing, time sharing </a:t>
            </a:r>
          </a:p>
          <a:p>
            <a:r>
              <a:rPr lang="en-US" altLang="ko-KR" b="1" dirty="0">
                <a:solidFill>
                  <a:srgbClr val="7030A0"/>
                </a:solidFill>
              </a:rPr>
              <a:t>                real-time processing </a:t>
            </a:r>
            <a:r>
              <a:rPr lang="ko-KR" altLang="en-US" dirty="0"/>
              <a:t>개념 도입 </a:t>
            </a:r>
          </a:p>
          <a:p>
            <a:r>
              <a:rPr lang="ko-KR" altLang="en-US" dirty="0"/>
              <a:t>      </a:t>
            </a:r>
            <a:r>
              <a:rPr lang="en-US" altLang="ko-KR" dirty="0" smtClean="0"/>
              <a:t>4</a:t>
            </a:r>
            <a:r>
              <a:rPr lang="en-US" altLang="ko-KR" dirty="0"/>
              <a:t>) 60</a:t>
            </a:r>
            <a:r>
              <a:rPr lang="ko-KR" altLang="en-US" dirty="0"/>
              <a:t>년대 중반부터 </a:t>
            </a:r>
            <a:r>
              <a:rPr lang="en-US" altLang="ko-KR" dirty="0"/>
              <a:t>70</a:t>
            </a:r>
            <a:r>
              <a:rPr lang="ko-KR" altLang="en-US" dirty="0"/>
              <a:t>년대까지 </a:t>
            </a:r>
            <a:r>
              <a:rPr lang="en-US" altLang="ko-KR" dirty="0"/>
              <a:t>: </a:t>
            </a:r>
            <a:r>
              <a:rPr lang="ko-KR" altLang="en-US" b="1" dirty="0">
                <a:solidFill>
                  <a:srgbClr val="7030A0"/>
                </a:solidFill>
              </a:rPr>
              <a:t>다목적 </a:t>
            </a:r>
            <a:r>
              <a:rPr lang="en-US" altLang="ko-KR" b="1" dirty="0">
                <a:solidFill>
                  <a:srgbClr val="7030A0"/>
                </a:solidFill>
              </a:rPr>
              <a:t>OS </a:t>
            </a:r>
          </a:p>
          <a:p>
            <a:r>
              <a:rPr lang="en-US" altLang="ko-KR" dirty="0"/>
              <a:t>      </a:t>
            </a:r>
            <a:r>
              <a:rPr lang="en-US" altLang="ko-KR" dirty="0" smtClean="0"/>
              <a:t>5</a:t>
            </a:r>
            <a:r>
              <a:rPr lang="en-US" altLang="ko-KR" dirty="0"/>
              <a:t>) </a:t>
            </a:r>
            <a:r>
              <a:rPr lang="ko-KR" altLang="en-US" dirty="0"/>
              <a:t>이후 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7030A0"/>
                </a:solidFill>
              </a:rPr>
              <a:t>distributed processing</a:t>
            </a:r>
            <a:r>
              <a:rPr lang="ko-KR" altLang="en-US" dirty="0"/>
              <a:t>과 </a:t>
            </a:r>
            <a:r>
              <a:rPr lang="en-US" altLang="ko-KR" b="1" dirty="0">
                <a:solidFill>
                  <a:srgbClr val="7030A0"/>
                </a:solidFill>
              </a:rPr>
              <a:t>UNIX</a:t>
            </a:r>
            <a:r>
              <a:rPr lang="ko-KR" altLang="en-US" dirty="0"/>
              <a:t>로의 전환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                </a:t>
            </a:r>
            <a:r>
              <a:rPr lang="en-US" altLang="ko-KR" dirty="0"/>
              <a:t>Graphical User Interface </a:t>
            </a:r>
            <a:r>
              <a:rPr lang="ko-KR" altLang="en-US" dirty="0"/>
              <a:t>제공에 따른 </a:t>
            </a:r>
            <a:r>
              <a:rPr lang="en-US" altLang="ko-KR" dirty="0"/>
              <a:t>PC</a:t>
            </a:r>
            <a:r>
              <a:rPr lang="ko-KR" altLang="en-US" dirty="0"/>
              <a:t>의 </a:t>
            </a:r>
            <a:r>
              <a:rPr lang="en-US" altLang="ko-KR" b="1" dirty="0">
                <a:solidFill>
                  <a:srgbClr val="7030A0"/>
                </a:solidFill>
              </a:rPr>
              <a:t>Windows </a:t>
            </a:r>
            <a:r>
              <a:rPr lang="ko-KR" altLang="en-US" dirty="0"/>
              <a:t>약진 </a:t>
            </a:r>
          </a:p>
        </p:txBody>
      </p:sp>
    </p:spTree>
    <p:extLst>
      <p:ext uri="{BB962C8B-B14F-4D97-AF65-F5344CB8AC3E}">
        <p14:creationId xmlns:p14="http://schemas.microsoft.com/office/powerpoint/2010/main" val="2350323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172400" y="116632"/>
            <a:ext cx="11521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2015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년 </a:t>
            </a:r>
            <a:r>
              <a:rPr lang="en-US" altLang="ko-KR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1</a:t>
            </a:r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학기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835696" y="6596390"/>
            <a:ext cx="576064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Prof. </a:t>
            </a:r>
            <a:r>
              <a:rPr lang="en-US" altLang="ko-KR" sz="1100" dirty="0" err="1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KwangMo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LEE, Computer</a:t>
            </a:r>
            <a:r>
              <a:rPr lang="ko-KR" altLang="en-US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en-US" altLang="ko-KR" sz="1100" dirty="0" smtClean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Engineering Department, Hallym </a:t>
            </a:r>
            <a:r>
              <a:rPr lang="en-US" altLang="ko-KR" sz="1100" dirty="0">
                <a:solidFill>
                  <a:srgbClr val="0033CC"/>
                </a:solidFill>
                <a:latin typeface="휴먼엑스포" pitchFamily="18" charset="-127"/>
                <a:ea typeface="휴먼엑스포" pitchFamily="18" charset="-127"/>
              </a:rPr>
              <a:t>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16632"/>
            <a:ext cx="136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0315BD"/>
                </a:solidFill>
                <a:latin typeface="휴먼엑스포" pitchFamily="18" charset="-127"/>
                <a:ea typeface="휴먼엑스포" pitchFamily="18" charset="-127"/>
              </a:rPr>
              <a:t>컴퓨터시스템개론</a:t>
            </a:r>
            <a:endParaRPr lang="ko-KR" altLang="en-US" sz="1100" dirty="0">
              <a:solidFill>
                <a:srgbClr val="0315BD"/>
              </a:solidFill>
              <a:latin typeface="휴먼엑스포" pitchFamily="18" charset="-127"/>
              <a:ea typeface="휴먼엑스포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476672"/>
            <a:ext cx="9144000" cy="0"/>
          </a:xfrm>
          <a:prstGeom prst="line">
            <a:avLst/>
          </a:prstGeom>
          <a:ln w="60325" cmpd="thinThick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0" y="6525344"/>
            <a:ext cx="9144000" cy="0"/>
          </a:xfrm>
          <a:prstGeom prst="line">
            <a:avLst/>
          </a:prstGeom>
          <a:ln w="31750" cmpd="sng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39552" y="980728"/>
            <a:ext cx="7776864" cy="5179962"/>
            <a:chOff x="539552" y="980728"/>
            <a:chExt cx="7776864" cy="5179962"/>
          </a:xfrm>
        </p:grpSpPr>
        <p:sp>
          <p:nvSpPr>
            <p:cNvPr id="2" name="직사각형 1"/>
            <p:cNvSpPr/>
            <p:nvPr/>
          </p:nvSpPr>
          <p:spPr>
            <a:xfrm>
              <a:off x="539552" y="980728"/>
              <a:ext cx="777686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- 1822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년 영국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Cambridge </a:t>
              </a:r>
              <a:r>
                <a:rPr lang="ko-KR" altLang="en-US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대학 </a:t>
              </a:r>
              <a:r>
                <a:rPr lang="en-US" altLang="ko-KR" dirty="0">
                  <a:solidFill>
                    <a:srgbClr val="7030A0"/>
                  </a:solidFill>
                  <a:latin typeface="휴먼엑스포" pitchFamily="18" charset="-127"/>
                  <a:ea typeface="휴먼엑스포" pitchFamily="18" charset="-127"/>
                </a:rPr>
                <a:t>Charles Babbage</a:t>
              </a:r>
            </a:p>
            <a:p>
              <a:pPr>
                <a:lnSpc>
                  <a:spcPct val="200000"/>
                </a:lnSpc>
              </a:pPr>
              <a:r>
                <a:rPr lang="en-US" altLang="ko-KR" dirty="0" smtClean="0"/>
                <a:t>    </a:t>
              </a:r>
              <a:r>
                <a:rPr lang="en-US" altLang="ko-KR" b="1" dirty="0" smtClean="0">
                  <a:solidFill>
                    <a:srgbClr val="C00000"/>
                  </a:solidFill>
                </a:rPr>
                <a:t>Differential </a:t>
              </a:r>
              <a:r>
                <a:rPr lang="en-US" altLang="ko-KR" b="1" dirty="0">
                  <a:solidFill>
                    <a:srgbClr val="C00000"/>
                  </a:solidFill>
                </a:rPr>
                <a:t>Engine </a:t>
              </a:r>
              <a:r>
                <a:rPr lang="ko-KR" altLang="en-US" dirty="0"/>
                <a:t>발명</a:t>
              </a:r>
              <a:r>
                <a:rPr lang="en-US" altLang="ko-KR" dirty="0"/>
                <a:t>, </a:t>
              </a:r>
              <a:r>
                <a:rPr lang="ko-KR" altLang="en-US" dirty="0" err="1"/>
                <a:t>대수표</a:t>
              </a:r>
              <a:r>
                <a:rPr lang="ko-KR" altLang="en-US" dirty="0"/>
                <a:t> 작성</a:t>
              </a:r>
            </a:p>
          </p:txBody>
        </p:sp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2026840"/>
              <a:ext cx="2779713" cy="4133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30497" y="1993667"/>
              <a:ext cx="3511550" cy="36337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081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4145</Words>
  <Application>Microsoft Office PowerPoint</Application>
  <PresentationFormat>화면 슬라이드 쇼(4:3)</PresentationFormat>
  <Paragraphs>1525</Paragraphs>
  <Slides>88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88</vt:i4>
      </vt:variant>
    </vt:vector>
  </HeadingPairs>
  <TitlesOfParts>
    <vt:vector size="89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Hallym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이광모</dc:creator>
  <cp:lastModifiedBy>user</cp:lastModifiedBy>
  <cp:revision>125</cp:revision>
  <dcterms:created xsi:type="dcterms:W3CDTF">2011-03-16T05:05:28Z</dcterms:created>
  <dcterms:modified xsi:type="dcterms:W3CDTF">2015-03-30T08:04:03Z</dcterms:modified>
</cp:coreProperties>
</file>

<file path=docProps/thumbnail.jpeg>
</file>